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3"/>
  </p:notesMasterIdLst>
  <p:handoutMasterIdLst>
    <p:handoutMasterId r:id="rId24"/>
  </p:handoutMasterIdLst>
  <p:sldIdLst>
    <p:sldId id="257" r:id="rId5"/>
    <p:sldId id="287" r:id="rId6"/>
    <p:sldId id="284" r:id="rId7"/>
    <p:sldId id="285" r:id="rId8"/>
    <p:sldId id="286" r:id="rId9"/>
    <p:sldId id="297" r:id="rId10"/>
    <p:sldId id="290" r:id="rId11"/>
    <p:sldId id="288" r:id="rId12"/>
    <p:sldId id="289" r:id="rId13"/>
    <p:sldId id="291" r:id="rId14"/>
    <p:sldId id="296" r:id="rId15"/>
    <p:sldId id="299" r:id="rId16"/>
    <p:sldId id="292" r:id="rId17"/>
    <p:sldId id="293" r:id="rId18"/>
    <p:sldId id="294" r:id="rId19"/>
    <p:sldId id="295" r:id="rId20"/>
    <p:sldId id="298"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67A"/>
    <a:srgbClr val="0D1D51"/>
    <a:srgbClr val="0072C7"/>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80660" autoAdjust="0"/>
  </p:normalViewPr>
  <p:slideViewPr>
    <p:cSldViewPr snapToGrid="0" showGuides="1">
      <p:cViewPr>
        <p:scale>
          <a:sx n="60" d="100"/>
          <a:sy n="60" d="100"/>
        </p:scale>
        <p:origin x="1014" y="17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1560" y="-14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243D74-B9C1-450A-B0F3-6C6DCB0CF2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2C27C33-9BB1-41D5-A236-12767E7E72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AB3EA8-A58D-4C92-A3AB-D271CCC294C7}" type="datetimeFigureOut">
              <a:rPr lang="en-US" smtClean="0"/>
              <a:t>15-Oct-21</a:t>
            </a:fld>
            <a:endParaRPr lang="en-US" dirty="0"/>
          </a:p>
        </p:txBody>
      </p:sp>
      <p:sp>
        <p:nvSpPr>
          <p:cNvPr id="4" name="Footer Placeholder 3">
            <a:extLst>
              <a:ext uri="{FF2B5EF4-FFF2-40B4-BE49-F238E27FC236}">
                <a16:creationId xmlns:a16="http://schemas.microsoft.com/office/drawing/2014/main" id="{44A7EADB-04A4-4093-B238-438E2C7317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DDD8696-706D-440E-AE04-4C644F0613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2A5DE8-F2C4-4DB3-88D1-656DCD59E73E}" type="slidenum">
              <a:rPr lang="en-US" smtClean="0"/>
              <a:t>‹#›</a:t>
            </a:fld>
            <a:endParaRPr lang="en-US" dirty="0"/>
          </a:p>
        </p:txBody>
      </p:sp>
    </p:spTree>
    <p:extLst>
      <p:ext uri="{BB962C8B-B14F-4D97-AF65-F5344CB8AC3E}">
        <p14:creationId xmlns:p14="http://schemas.microsoft.com/office/powerpoint/2010/main" val="1789824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US" noProof="0" smtClean="0"/>
              <a:t>15-Oct-21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US" noProof="0" smtClean="0"/>
              <a:t>‹#›</a:t>
            </a:fld>
            <a:endParaRPr lang="en-US" noProof="0" dirty="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36304E-FDE3-4B4F-A3B7-EBE87F3FA5E2}" type="slidenum">
              <a:rPr lang="en-US" smtClean="0"/>
              <a:t>1</a:t>
            </a:fld>
            <a:endParaRPr lang="en-US"/>
          </a:p>
        </p:txBody>
      </p:sp>
    </p:spTree>
    <p:extLst>
      <p:ext uri="{BB962C8B-B14F-4D97-AF65-F5344CB8AC3E}">
        <p14:creationId xmlns:p14="http://schemas.microsoft.com/office/powerpoint/2010/main" val="2985530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Organizations understand that to survive, grow and retain customers, they must provide high quality service. Consequently, interest in service quality has been evident in the research and studies that have been conducted on the same over the past couple of years. Conceptual and measurement issues associated to service have been raised and researchers have begun to address them. However not all of conceptual and measurement issues have been addressed. This study by Dabholkar, shepherd and Thorpe proposed a comprehensive framework of service quality so as to address the raised critical conceptual and measurement issues. The raised conceptual issues in service quality include the conceptualization of factors associated with service quality such as responsiveness and reliability as components of construct instead of antecedents to the overall consumers evaluation of service quality. Another significant issues involves the role of customer satisfaction with the structure of service quality predicting behavioral intentions. Measurement issues that have been raised regarding service quality include questions regarding the measurement service quality. Should it be measured based on disconfirmation or perception. Another issues regards discriminant validity, reliability and variance restriction problems of disconfirmation.  Additionally, there is the issues of the validity of cross-sectional and longitudinal research designs for measurement of service quality. </a:t>
            </a:r>
          </a:p>
        </p:txBody>
      </p:sp>
      <p:sp>
        <p:nvSpPr>
          <p:cNvPr id="4" name="Slide Number Placeholder 3"/>
          <p:cNvSpPr>
            <a:spLocks noGrp="1"/>
          </p:cNvSpPr>
          <p:nvPr>
            <p:ph type="sldNum" sz="quarter" idx="10"/>
          </p:nvPr>
        </p:nvSpPr>
        <p:spPr/>
        <p:txBody>
          <a:bodyPr/>
          <a:lstStyle/>
          <a:p>
            <a:fld id="{6336304E-FDE3-4B4F-A3B7-EBE87F3FA5E2}" type="slidenum">
              <a:rPr lang="en-US" smtClean="0"/>
              <a:t>3</a:t>
            </a:fld>
            <a:endParaRPr lang="en-US"/>
          </a:p>
        </p:txBody>
      </p:sp>
    </p:spTree>
    <p:extLst>
      <p:ext uri="{BB962C8B-B14F-4D97-AF65-F5344CB8AC3E}">
        <p14:creationId xmlns:p14="http://schemas.microsoft.com/office/powerpoint/2010/main" val="1301578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examine these conceptual and measurement issues, Dabholkar, shepherd &amp; Thorpe (2000) conducted a longitudinal study where customer expectations of relevant factors were measured before and after they received the service. Half of the study respondents were asked abut their perception compared to their expectations of the service while half the other half were asked about their perceptions of the service. The respondents perceived expectations were subtracted from perceptions to obtain computed disconfirmation. There research design therefore allowed for a comparison of perceptions and disconfirmation and a comparison of computed disconfirmation and measured disconfirmation. Additionally, a comparison of longitudinal design versus cross-sectional design was done. Data used in the longitudinal study was obtained from institutional customers of the pictorial directory division of a national photographic company. 500 churched had been contacted to participate in the study. 432 of agreed to participate in the study. The sample was however reduced to 397 participants which resulted to a response rate of 79.4%. </a:t>
            </a:r>
            <a:r>
              <a:rPr lang="en-US" dirty="0">
                <a:solidFill>
                  <a:schemeClr val="bg1"/>
                </a:solidFill>
                <a:latin typeface="Arial" panose="020B0604020202020204" pitchFamily="34" charset="0"/>
                <a:cs typeface="Arial" panose="020B0604020202020204" pitchFamily="34" charset="0"/>
              </a:rPr>
              <a:t>A confirmatory factor analysis performed on items that was used to capture factors applicable for service quality. The specified factors include comfort, features, reliability and personal attention. From the confirmatory factor analysis, three sets of measures were tested including computer disconfirmation, perceptions and measured disconfirmation.</a:t>
            </a:r>
          </a:p>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4</a:t>
            </a:fld>
            <a:endParaRPr lang="en-US"/>
          </a:p>
        </p:txBody>
      </p:sp>
    </p:spTree>
    <p:extLst>
      <p:ext uri="{BB962C8B-B14F-4D97-AF65-F5344CB8AC3E}">
        <p14:creationId xmlns:p14="http://schemas.microsoft.com/office/powerpoint/2010/main" val="2003814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assessed various critical conceptual issues associated to conceptualization and measurement of service quality. The study proposed a comprehensive framework that is related to issues about antecedents, consequences, measurement of service quality and mediators. The study tested with various alternate model in a longitudinal empirical study. The study examined whether service related to service quality ought to be seen as its antecedents or components. The results of the examination shows support the components or antecedents model. </a:t>
            </a:r>
          </a:p>
          <a:p>
            <a:r>
              <a:rPr lang="en-US" dirty="0"/>
              <a:t>Another conceptual issues examined was the mediating role of customer satisfaction where a strong mediating role was identified which confirmed the significance of measuring  customer satisfaction separately from service quality. Measurement issues of associated with perception versus disconfirmation as a measure of service quality and preference between disconfirmation measure. The results indicated that perceptions measures were superior compared to computer disconfirmation. Regarding the preference between disconfirmation measure, the results indicated the use of measured over computer disconfirmation. </a:t>
            </a:r>
          </a:p>
        </p:txBody>
      </p:sp>
      <p:sp>
        <p:nvSpPr>
          <p:cNvPr id="4" name="Slide Number Placeholder 3"/>
          <p:cNvSpPr>
            <a:spLocks noGrp="1"/>
          </p:cNvSpPr>
          <p:nvPr>
            <p:ph type="sldNum" sz="quarter" idx="10"/>
          </p:nvPr>
        </p:nvSpPr>
        <p:spPr/>
        <p:txBody>
          <a:bodyPr/>
          <a:lstStyle/>
          <a:p>
            <a:fld id="{6336304E-FDE3-4B4F-A3B7-EBE87F3FA5E2}" type="slidenum">
              <a:rPr lang="en-US" smtClean="0"/>
              <a:t>5</a:t>
            </a:fld>
            <a:endParaRPr lang="en-US"/>
          </a:p>
        </p:txBody>
      </p:sp>
    </p:spTree>
    <p:extLst>
      <p:ext uri="{BB962C8B-B14F-4D97-AF65-F5344CB8AC3E}">
        <p14:creationId xmlns:p14="http://schemas.microsoft.com/office/powerpoint/2010/main" val="2235241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6</a:t>
            </a:fld>
            <a:endParaRPr lang="en-US"/>
          </a:p>
        </p:txBody>
      </p:sp>
    </p:spTree>
    <p:extLst>
      <p:ext uri="{BB962C8B-B14F-4D97-AF65-F5344CB8AC3E}">
        <p14:creationId xmlns:p14="http://schemas.microsoft.com/office/powerpoint/2010/main" val="546205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200000"/>
              </a:lnSpc>
              <a:buFont typeface="Wingdings" panose="05000000000000000000" pitchFamily="2" charset="2"/>
              <a:buNone/>
            </a:pPr>
            <a:r>
              <a:rPr lang="en-US" dirty="0"/>
              <a:t>The article “Concept Fallibility in Organizational Science” by Chimezie YG focused on the practice of defining, creating and reconceptualizing concepts for organizational science. It addressed the tendency of researcher to derive concepts loosely and erroneously therefore impacting their understanding of them and the ability to develop and test certain hypothesis. The main source of fallibility that this article addresses is the concept of misinformation. This concept refers to malformation of concepts and the misinformation that results. The solution provided by the article regarding concept mis formation is specification of concepts that are not. This solution however requires an approach that forms concepts that are general and precise. The concepts such as motivation and variable involved in organization science proposition are defined on the basis of others. Motivation for instance is described as a process energizing channels and sustaining behavior. </a:t>
            </a:r>
            <a:r>
              <a:rPr lang="en-US" sz="1200" dirty="0">
                <a:solidFill>
                  <a:schemeClr val="bg1"/>
                </a:solidFill>
                <a:latin typeface="Arial" panose="020B0604020202020204" pitchFamily="34" charset="0"/>
                <a:cs typeface="Arial" panose="020B0604020202020204" pitchFamily="34" charset="0"/>
              </a:rPr>
              <a:t>Concept travelling means that the concepts are accurate enough to define and test it. Concept stretching leads to unclear and amorphous conceptualization. </a:t>
            </a:r>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8</a:t>
            </a:fld>
            <a:endParaRPr lang="en-US"/>
          </a:p>
        </p:txBody>
      </p:sp>
    </p:spTree>
    <p:extLst>
      <p:ext uri="{BB962C8B-B14F-4D97-AF65-F5344CB8AC3E}">
        <p14:creationId xmlns:p14="http://schemas.microsoft.com/office/powerpoint/2010/main" val="553549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development of concepts requires researchers to understand and make a distinction between the theoretical and empirical concepts. Theoretical or universal concepts are described by their systemic meaning in that the meaning is obtained from the part that the concept play in the theory. They are open theories as they reflection the availability of various operational criteria for their application of different contexts therefore meanings are not fully defined by reference to observable thing and their characteristics. Empirical concepts on their other hand, have meanings that can be used in abstract and concrete contexts. Empirical contexts can be positioned and repositioned in upward and downward on the ladder of abstraction. </a:t>
            </a:r>
          </a:p>
        </p:txBody>
      </p:sp>
      <p:sp>
        <p:nvSpPr>
          <p:cNvPr id="4" name="Slide Number Placeholder 3"/>
          <p:cNvSpPr>
            <a:spLocks noGrp="1"/>
          </p:cNvSpPr>
          <p:nvPr>
            <p:ph type="sldNum" sz="quarter" idx="10"/>
          </p:nvPr>
        </p:nvSpPr>
        <p:spPr/>
        <p:txBody>
          <a:bodyPr/>
          <a:lstStyle/>
          <a:p>
            <a:fld id="{6336304E-FDE3-4B4F-A3B7-EBE87F3FA5E2}" type="slidenum">
              <a:rPr lang="en-US" smtClean="0"/>
              <a:t>9</a:t>
            </a:fld>
            <a:endParaRPr lang="en-US"/>
          </a:p>
        </p:txBody>
      </p:sp>
    </p:spTree>
    <p:extLst>
      <p:ext uri="{BB962C8B-B14F-4D97-AF65-F5344CB8AC3E}">
        <p14:creationId xmlns:p14="http://schemas.microsoft.com/office/powerpoint/2010/main" val="4292589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Wingdings" panose="05000000000000000000" pitchFamily="2" charset="2"/>
              <a:buNone/>
            </a:pPr>
            <a:r>
              <a:rPr lang="en-US" sz="1200" b="0" i="0" dirty="0" err="1">
                <a:effectLst/>
                <a:latin typeface="Arial" panose="020B0604020202020204" pitchFamily="34" charset="0"/>
              </a:rPr>
              <a:t>Yg</a:t>
            </a:r>
            <a:r>
              <a:rPr lang="en-US" sz="1200" b="0" i="0" dirty="0">
                <a:effectLst/>
                <a:latin typeface="Arial" panose="020B0604020202020204" pitchFamily="34" charset="0"/>
              </a:rPr>
              <a:t> (1989) presents an approach that is based on </a:t>
            </a:r>
            <a:r>
              <a:rPr lang="en-US" sz="1200" b="0" i="0" dirty="0" err="1">
                <a:effectLst/>
                <a:latin typeface="Arial" panose="020B0604020202020204" pitchFamily="34" charset="0"/>
              </a:rPr>
              <a:t>omnis</a:t>
            </a:r>
            <a:r>
              <a:rPr lang="en-US" sz="1200" b="0" i="0" dirty="0">
                <a:effectLst/>
                <a:latin typeface="Arial" panose="020B0604020202020204" pitchFamily="34" charset="0"/>
              </a:rPr>
              <a:t> </a:t>
            </a:r>
            <a:r>
              <a:rPr lang="en-US" sz="1200" b="0" i="0" dirty="0" err="1">
                <a:effectLst/>
                <a:latin typeface="Arial" panose="020B0604020202020204" pitchFamily="34" charset="0"/>
              </a:rPr>
              <a:t>determinatio</a:t>
            </a:r>
            <a:r>
              <a:rPr lang="en-US" sz="1200" b="0" i="0" dirty="0">
                <a:effectLst/>
                <a:latin typeface="Arial" panose="020B0604020202020204" pitchFamily="34" charset="0"/>
              </a:rPr>
              <a:t> </a:t>
            </a:r>
            <a:r>
              <a:rPr lang="en-US" sz="1200" b="0" i="0" dirty="0" err="1">
                <a:effectLst/>
                <a:latin typeface="Arial" panose="020B0604020202020204" pitchFamily="34" charset="0"/>
              </a:rPr>
              <a:t>est</a:t>
            </a:r>
            <a:r>
              <a:rPr lang="en-US" sz="1200" b="0" i="0" dirty="0">
                <a:effectLst/>
                <a:latin typeface="Arial" panose="020B0604020202020204" pitchFamily="34" charset="0"/>
              </a:rPr>
              <a:t> </a:t>
            </a:r>
            <a:r>
              <a:rPr lang="en-US" sz="1200" b="0" i="0" dirty="0" err="1">
                <a:effectLst/>
                <a:latin typeface="Arial" panose="020B0604020202020204" pitchFamily="34" charset="0"/>
              </a:rPr>
              <a:t>negatio</a:t>
            </a:r>
            <a:r>
              <a:rPr lang="en-US" sz="1200" b="0" i="0" dirty="0">
                <a:effectLst/>
                <a:latin typeface="Arial" panose="020B0604020202020204" pitchFamily="34" charset="0"/>
              </a:rPr>
              <a:t> (Negation approach). The approach examines the principles of with negation and without negation. With negation principle defines concepts by specifying what they are not. The principle of without negation on the other hand defines concepts without explicitly specifying termination points. This principle however has its challenges and they include; </a:t>
            </a:r>
            <a:r>
              <a:rPr lang="en-US" sz="1200" dirty="0">
                <a:solidFill>
                  <a:schemeClr val="bg1"/>
                </a:solidFill>
                <a:latin typeface="Arial" panose="020B0604020202020204" pitchFamily="34" charset="0"/>
                <a:cs typeface="Arial" panose="020B0604020202020204" pitchFamily="34" charset="0"/>
              </a:rPr>
              <a:t>Problems are not identified in structured or static contexts</a:t>
            </a:r>
          </a:p>
          <a:p>
            <a:pPr marL="0" indent="0">
              <a:lnSpc>
                <a:spcPct val="150000"/>
              </a:lnSpc>
              <a:buFont typeface="Wingdings" panose="05000000000000000000" pitchFamily="2" charset="2"/>
              <a:buNone/>
            </a:pPr>
            <a:r>
              <a:rPr lang="en-US" sz="1200" dirty="0">
                <a:solidFill>
                  <a:schemeClr val="bg1"/>
                </a:solidFill>
                <a:latin typeface="Arial" panose="020B0604020202020204" pitchFamily="34" charset="0"/>
                <a:cs typeface="Arial" panose="020B0604020202020204" pitchFamily="34" charset="0"/>
              </a:rPr>
              <a:t>They cannot be approached or worked through effectively by depending on frameworks or processes that are static and problems are not anticipated to produce an ultimate end product or known answer when it is effectively dealt with. </a:t>
            </a:r>
          </a:p>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10</a:t>
            </a:fld>
            <a:endParaRPr lang="en-US"/>
          </a:p>
        </p:txBody>
      </p:sp>
    </p:spTree>
    <p:extLst>
      <p:ext uri="{BB962C8B-B14F-4D97-AF65-F5344CB8AC3E}">
        <p14:creationId xmlns:p14="http://schemas.microsoft.com/office/powerpoint/2010/main" val="2335106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a:solidFill>
                  <a:schemeClr val="bg1"/>
                </a:solidFill>
                <a:latin typeface="Arial" panose="020B0604020202020204" pitchFamily="34" charset="0"/>
                <a:cs typeface="Arial" panose="020B0604020202020204" pitchFamily="34" charset="0"/>
              </a:rPr>
              <a:t>Concept formation is important is organizational science research as the concepts are meaning based categorizations therefore serving as fundamental science building blocks. However little attention and research has been put on concept formation issues which has made mis formed concepts to persist. Additionally, the inexplicit nature of the concepts have made organizational science to lag. Accurate organizational concepts are necessary for the progression of organizational science. </a:t>
            </a:r>
          </a:p>
          <a:p>
            <a:pPr>
              <a:lnSpc>
                <a:spcPct val="200000"/>
              </a:lnSpc>
            </a:pPr>
            <a:endParaRPr lang="en-US" sz="1200" dirty="0">
              <a:solidFill>
                <a:schemeClr val="bg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11</a:t>
            </a:fld>
            <a:endParaRPr lang="en-US"/>
          </a:p>
        </p:txBody>
      </p:sp>
    </p:spTree>
    <p:extLst>
      <p:ext uri="{BB962C8B-B14F-4D97-AF65-F5344CB8AC3E}">
        <p14:creationId xmlns:p14="http://schemas.microsoft.com/office/powerpoint/2010/main" val="3264406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12</a:t>
            </a:fld>
            <a:endParaRPr lang="en-US"/>
          </a:p>
        </p:txBody>
      </p:sp>
    </p:spTree>
    <p:extLst>
      <p:ext uri="{BB962C8B-B14F-4D97-AF65-F5344CB8AC3E}">
        <p14:creationId xmlns:p14="http://schemas.microsoft.com/office/powerpoint/2010/main" val="2318417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voice of the customer has been embraced in organization’s marketing practice. This has been characterized by the inclusion of call centers. The call centers deal with voice to voice and voice to technology contact between customers and organizations. The call centers are increasingly becoming important as a source of customer relation information and an interaction channel between customers and firms. The study by Burgers et al. (2000) sought to develop a measurement instrument that identifies important customer expectation dimensions  with regard to call center representative behaviors. </a:t>
            </a:r>
          </a:p>
        </p:txBody>
      </p:sp>
      <p:sp>
        <p:nvSpPr>
          <p:cNvPr id="4" name="Slide Number Placeholder 3"/>
          <p:cNvSpPr>
            <a:spLocks noGrp="1"/>
          </p:cNvSpPr>
          <p:nvPr>
            <p:ph type="sldNum" sz="quarter" idx="10"/>
          </p:nvPr>
        </p:nvSpPr>
        <p:spPr/>
        <p:txBody>
          <a:bodyPr/>
          <a:lstStyle/>
          <a:p>
            <a:fld id="{6336304E-FDE3-4B4F-A3B7-EBE87F3FA5E2}" type="slidenum">
              <a:rPr lang="en-US" smtClean="0"/>
              <a:t>14</a:t>
            </a:fld>
            <a:endParaRPr lang="en-US"/>
          </a:p>
        </p:txBody>
      </p:sp>
    </p:spTree>
    <p:extLst>
      <p:ext uri="{BB962C8B-B14F-4D97-AF65-F5344CB8AC3E}">
        <p14:creationId xmlns:p14="http://schemas.microsoft.com/office/powerpoint/2010/main" val="2587597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interview were conducted to develop questionnaires for the study. 13 potential attributes were empirically tested on a sample size of 206 respondents. The sample was split into half with one half used to determine the number of dimensions underlying the construct while the other was used in validation of the measure resulting from the analysis. </a:t>
            </a:r>
          </a:p>
        </p:txBody>
      </p:sp>
      <p:sp>
        <p:nvSpPr>
          <p:cNvPr id="4" name="Slide Number Placeholder 3"/>
          <p:cNvSpPr>
            <a:spLocks noGrp="1"/>
          </p:cNvSpPr>
          <p:nvPr>
            <p:ph type="sldNum" sz="quarter" idx="10"/>
          </p:nvPr>
        </p:nvSpPr>
        <p:spPr/>
        <p:txBody>
          <a:bodyPr/>
          <a:lstStyle/>
          <a:p>
            <a:fld id="{6336304E-FDE3-4B4F-A3B7-EBE87F3FA5E2}" type="slidenum">
              <a:rPr lang="en-US" smtClean="0"/>
              <a:t>15</a:t>
            </a:fld>
            <a:endParaRPr lang="en-US"/>
          </a:p>
        </p:txBody>
      </p:sp>
    </p:spTree>
    <p:extLst>
      <p:ext uri="{BB962C8B-B14F-4D97-AF65-F5344CB8AC3E}">
        <p14:creationId xmlns:p14="http://schemas.microsoft.com/office/powerpoint/2010/main" val="2629304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results create a picture of customer expectations of CCR behaviors in voice to voice encounters. The sub scales of adaptiveness, assurance, empathy, and authority showed the importance of CCR behavior on customer expectations. Customers have certain perceived expectations about their prospective voice to voice interactions with CCRs. As these expectations determine how customers evaluate the quality of service firm, it is in their interest to know what these expectations are. The stud provided a measurement tool that provided an indication about these expectations and met the needs for practical research in this regard.</a:t>
            </a:r>
          </a:p>
        </p:txBody>
      </p:sp>
      <p:sp>
        <p:nvSpPr>
          <p:cNvPr id="4" name="Slide Number Placeholder 3"/>
          <p:cNvSpPr>
            <a:spLocks noGrp="1"/>
          </p:cNvSpPr>
          <p:nvPr>
            <p:ph type="sldNum" sz="quarter" idx="10"/>
          </p:nvPr>
        </p:nvSpPr>
        <p:spPr/>
        <p:txBody>
          <a:bodyPr/>
          <a:lstStyle/>
          <a:p>
            <a:fld id="{6336304E-FDE3-4B4F-A3B7-EBE87F3FA5E2}" type="slidenum">
              <a:rPr lang="en-US" smtClean="0"/>
              <a:t>16</a:t>
            </a:fld>
            <a:endParaRPr lang="en-US"/>
          </a:p>
        </p:txBody>
      </p:sp>
    </p:spTree>
    <p:extLst>
      <p:ext uri="{BB962C8B-B14F-4D97-AF65-F5344CB8AC3E}">
        <p14:creationId xmlns:p14="http://schemas.microsoft.com/office/powerpoint/2010/main" val="2768389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17</a:t>
            </a:fld>
            <a:endParaRPr lang="en-US"/>
          </a:p>
        </p:txBody>
      </p:sp>
    </p:spTree>
    <p:extLst>
      <p:ext uri="{BB962C8B-B14F-4D97-AF65-F5344CB8AC3E}">
        <p14:creationId xmlns:p14="http://schemas.microsoft.com/office/powerpoint/2010/main" val="4088101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36304E-FDE3-4B4F-A3B7-EBE87F3FA5E2}" type="slidenum">
              <a:rPr lang="en-US" smtClean="0"/>
              <a:t>18</a:t>
            </a:fld>
            <a:endParaRPr lang="en-US"/>
          </a:p>
        </p:txBody>
      </p:sp>
    </p:spTree>
    <p:extLst>
      <p:ext uri="{BB962C8B-B14F-4D97-AF65-F5344CB8AC3E}">
        <p14:creationId xmlns:p14="http://schemas.microsoft.com/office/powerpoint/2010/main" val="1575135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accent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372999" y="1312605"/>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496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140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33" userDrawn="1">
          <p15:clr>
            <a:srgbClr val="FBAE40"/>
          </p15:clr>
        </p15:guide>
        <p15:guide id="4" pos="36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p>
        </p:txBody>
      </p:sp>
      <p:sp>
        <p:nvSpPr>
          <p:cNvPr id="3" name="Text Placeholder 2">
            <a:extLst>
              <a:ext uri="{FF2B5EF4-FFF2-40B4-BE49-F238E27FC236}">
                <a16:creationId xmlns:a16="http://schemas.microsoft.com/office/drawing/2014/main" id="{4ACB5603-8A62-4D45-B6EF-0D7E2D5FC4F7}"/>
              </a:ext>
            </a:extLst>
          </p:cNvPr>
          <p:cNvSpPr>
            <a:spLocks noGrp="1"/>
          </p:cNvSpPr>
          <p:nvPr>
            <p:ph type="body" idx="1" hasCustomPrompt="1"/>
          </p:nvPr>
        </p:nvSpPr>
        <p:spPr>
          <a:xfrm>
            <a:off x="2139388" y="1154832"/>
            <a:ext cx="7900525" cy="764460"/>
          </a:xfrm>
        </p:spPr>
        <p:txBody>
          <a:bodyPr>
            <a:noAutofit/>
          </a:bodyPr>
          <a:lstStyle>
            <a:lvl1pPr marL="0" indent="0" algn="ctr">
              <a:buNone/>
              <a:defRPr sz="18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Dummy Text Comes Here</a:t>
            </a:r>
          </a:p>
        </p:txBody>
      </p:sp>
      <p:pic>
        <p:nvPicPr>
          <p:cNvPr id="8" name="Picture 7">
            <a:extLst>
              <a:ext uri="{FF2B5EF4-FFF2-40B4-BE49-F238E27FC236}">
                <a16:creationId xmlns:a16="http://schemas.microsoft.com/office/drawing/2014/main" id="{25FC40B0-ED27-47E5-A3C2-32A8418567EE}"/>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469638" y="6260507"/>
            <a:ext cx="1075427" cy="414929"/>
          </a:xfrm>
          <a:prstGeom prst="rect">
            <a:avLst/>
          </a:prstGeom>
        </p:spPr>
      </p:pic>
      <p:sp>
        <p:nvSpPr>
          <p:cNvPr id="11" name="Oval 10">
            <a:extLst>
              <a:ext uri="{FF2B5EF4-FFF2-40B4-BE49-F238E27FC236}">
                <a16:creationId xmlns:a16="http://schemas.microsoft.com/office/drawing/2014/main" id="{8931D2A9-0B92-4197-8802-80424C14EA7E}"/>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11363696" y="6455739"/>
            <a:ext cx="294460" cy="187367"/>
          </a:xfrm>
        </p:spPr>
        <p:txBody>
          <a:bodyPr lIns="0" tIns="0" rIns="0" bIns="0"/>
          <a:lstStyle>
            <a:lvl1pPr algn="ctr">
              <a:defRPr sz="900">
                <a:solidFill>
                  <a:srgbClr val="2C567A"/>
                </a:solidFill>
                <a:latin typeface="+mn-lt"/>
              </a:defRPr>
            </a:lvl1pPr>
          </a:lstStyle>
          <a:p>
            <a:fld id="{9EC71654-96A5-4280-94F3-931C61A9F92C}" type="slidenum">
              <a:rPr lang="en-US" noProof="0" smtClean="0"/>
              <a:pPr/>
              <a:t>‹#›</a:t>
            </a:fld>
            <a:endParaRPr lang="en-US" noProof="0" dirty="0"/>
          </a:p>
        </p:txBody>
      </p:sp>
      <p:sp>
        <p:nvSpPr>
          <p:cNvPr id="15" name="Picture Placeholder 14">
            <a:extLst>
              <a:ext uri="{FF2B5EF4-FFF2-40B4-BE49-F238E27FC236}">
                <a16:creationId xmlns:a16="http://schemas.microsoft.com/office/drawing/2014/main" id="{B5A30B6B-EEDB-4142-8138-D50F5A307D76}"/>
              </a:ext>
            </a:extLst>
          </p:cNvPr>
          <p:cNvSpPr>
            <a:spLocks noGrp="1"/>
          </p:cNvSpPr>
          <p:nvPr>
            <p:ph type="pic" sz="quarter" idx="13"/>
          </p:nvPr>
        </p:nvSpPr>
        <p:spPr>
          <a:xfrm>
            <a:off x="2993041" y="2270376"/>
            <a:ext cx="6206400" cy="4587625"/>
          </a:xfrm>
          <a:custGeom>
            <a:avLst/>
            <a:gdLst>
              <a:gd name="connsiteX0" fmla="*/ 3103200 w 6206400"/>
              <a:gd name="connsiteY0" fmla="*/ 0 h 4587625"/>
              <a:gd name="connsiteX1" fmla="*/ 6206400 w 6206400"/>
              <a:gd name="connsiteY1" fmla="*/ 3103200 h 4587625"/>
              <a:gd name="connsiteX2" fmla="*/ 5831861 w 6206400"/>
              <a:gd name="connsiteY2" fmla="*/ 4582370 h 4587625"/>
              <a:gd name="connsiteX3" fmla="*/ 5828668 w 6206400"/>
              <a:gd name="connsiteY3" fmla="*/ 4587625 h 4587625"/>
              <a:gd name="connsiteX4" fmla="*/ 377733 w 6206400"/>
              <a:gd name="connsiteY4" fmla="*/ 4587625 h 4587625"/>
              <a:gd name="connsiteX5" fmla="*/ 374540 w 6206400"/>
              <a:gd name="connsiteY5" fmla="*/ 4582370 h 4587625"/>
              <a:gd name="connsiteX6" fmla="*/ 0 w 6206400"/>
              <a:gd name="connsiteY6" fmla="*/ 3103200 h 4587625"/>
              <a:gd name="connsiteX7" fmla="*/ 3103200 w 6206400"/>
              <a:gd name="connsiteY7" fmla="*/ 0 h 458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6400" h="4587625">
                <a:moveTo>
                  <a:pt x="3103200" y="0"/>
                </a:moveTo>
                <a:cubicBezTo>
                  <a:pt x="4817050" y="0"/>
                  <a:pt x="6206400" y="1389350"/>
                  <a:pt x="6206400" y="3103200"/>
                </a:cubicBezTo>
                <a:cubicBezTo>
                  <a:pt x="6206400" y="3638778"/>
                  <a:pt x="6070721" y="4142667"/>
                  <a:pt x="5831861" y="4582370"/>
                </a:cubicBezTo>
                <a:lnTo>
                  <a:pt x="5828668" y="4587625"/>
                </a:lnTo>
                <a:lnTo>
                  <a:pt x="377733" y="4587625"/>
                </a:lnTo>
                <a:lnTo>
                  <a:pt x="374540" y="4582370"/>
                </a:lnTo>
                <a:cubicBezTo>
                  <a:pt x="135679" y="4142667"/>
                  <a:pt x="0" y="3638778"/>
                  <a:pt x="0" y="3103200"/>
                </a:cubicBezTo>
                <a:cubicBezTo>
                  <a:pt x="0" y="1389350"/>
                  <a:pt x="1389350" y="0"/>
                  <a:pt x="3103200" y="0"/>
                </a:cubicBezTo>
                <a:close/>
              </a:path>
            </a:pathLst>
          </a:custGeom>
          <a:solidFill>
            <a:schemeClr val="bg2"/>
          </a:solidFill>
        </p:spPr>
        <p:txBody>
          <a:bodyPr wrap="square" anchor="ctr">
            <a:noAutofit/>
          </a:bodyPr>
          <a:lstStyle>
            <a:lvl1pPr marL="0" indent="0" algn="ctr">
              <a:buNone/>
              <a:defRPr sz="2400"/>
            </a:lvl1pPr>
          </a:lstStyle>
          <a:p>
            <a:r>
              <a:rPr lang="en-US" noProof="0"/>
              <a:t>Click icon to add picture</a:t>
            </a:r>
            <a:endParaRPr lang="en-US" noProof="0" dirty="0"/>
          </a:p>
        </p:txBody>
      </p:sp>
    </p:spTree>
    <p:extLst>
      <p:ext uri="{BB962C8B-B14F-4D97-AF65-F5344CB8AC3E}">
        <p14:creationId xmlns:p14="http://schemas.microsoft.com/office/powerpoint/2010/main" val="27504955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grpSp>
        <p:nvGrpSpPr>
          <p:cNvPr id="10" name="Group 9">
            <a:extLst>
              <a:ext uri="{FF2B5EF4-FFF2-40B4-BE49-F238E27FC236}">
                <a16:creationId xmlns:a16="http://schemas.microsoft.com/office/drawing/2014/main" id="{42E17FB3-B5C4-4B3A-A57B-C6493A9D0C66}"/>
              </a:ext>
            </a:extLst>
          </p:cNvPr>
          <p:cNvGrpSpPr/>
          <p:nvPr userDrawn="1"/>
        </p:nvGrpSpPr>
        <p:grpSpPr>
          <a:xfrm rot="8650774">
            <a:off x="5037655" y="4336093"/>
            <a:ext cx="1905000" cy="2354263"/>
            <a:chOff x="11114088" y="2241550"/>
            <a:chExt cx="1905000" cy="2354263"/>
          </a:xfrm>
          <a:solidFill>
            <a:schemeClr val="bg2"/>
          </a:solidFill>
        </p:grpSpPr>
        <p:sp>
          <p:nvSpPr>
            <p:cNvPr id="11" name="Freeform 5">
              <a:extLst>
                <a:ext uri="{FF2B5EF4-FFF2-40B4-BE49-F238E27FC236}">
                  <a16:creationId xmlns:a16="http://schemas.microsoft.com/office/drawing/2014/main" id="{DCA6C454-F761-4265-BB5E-DFD947CC3592}"/>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2" name="Freeform 6">
              <a:extLst>
                <a:ext uri="{FF2B5EF4-FFF2-40B4-BE49-F238E27FC236}">
                  <a16:creationId xmlns:a16="http://schemas.microsoft.com/office/drawing/2014/main" id="{6B853B2F-9E1C-4AC4-9344-8610498D5B5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7">
              <a:extLst>
                <a:ext uri="{FF2B5EF4-FFF2-40B4-BE49-F238E27FC236}">
                  <a16:creationId xmlns:a16="http://schemas.microsoft.com/office/drawing/2014/main" id="{B7FCC84B-2235-4948-8277-8363DFC691A4}"/>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23" name="Picture Placeholder 22">
            <a:extLst>
              <a:ext uri="{FF2B5EF4-FFF2-40B4-BE49-F238E27FC236}">
                <a16:creationId xmlns:a16="http://schemas.microsoft.com/office/drawing/2014/main" id="{26619E66-5354-4D60-8529-27917AC037C0}"/>
              </a:ext>
            </a:extLst>
          </p:cNvPr>
          <p:cNvSpPr>
            <a:spLocks noGrp="1"/>
          </p:cNvSpPr>
          <p:nvPr>
            <p:ph type="pic" sz="quarter" idx="13"/>
          </p:nvPr>
        </p:nvSpPr>
        <p:spPr>
          <a:xfrm>
            <a:off x="5884648" y="0"/>
            <a:ext cx="6307353" cy="5780372"/>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7353" h="5780372">
                <a:moveTo>
                  <a:pt x="760444" y="0"/>
                </a:moveTo>
                <a:lnTo>
                  <a:pt x="6307353" y="0"/>
                </a:lnTo>
                <a:lnTo>
                  <a:pt x="6307353" y="4515612"/>
                </a:lnTo>
                <a:lnTo>
                  <a:pt x="6110746" y="4731934"/>
                </a:lnTo>
                <a:cubicBezTo>
                  <a:pt x="5462967" y="5379713"/>
                  <a:pt x="4568069" y="5780372"/>
                  <a:pt x="3579592" y="5780372"/>
                </a:cubicBezTo>
                <a:cubicBezTo>
                  <a:pt x="1602638" y="5780372"/>
                  <a:pt x="0" y="4177734"/>
                  <a:pt x="0" y="2200780"/>
                </a:cubicBezTo>
                <a:cubicBezTo>
                  <a:pt x="0" y="1459422"/>
                  <a:pt x="225371" y="770703"/>
                  <a:pt x="611338" y="199396"/>
                </a:cubicBezTo>
                <a:close/>
              </a:path>
            </a:pathLst>
          </a:custGeom>
          <a:solidFill>
            <a:schemeClr val="bg2"/>
          </a:solidFill>
        </p:spPr>
        <p:txBody>
          <a:bodyPr wrap="square" anchor="ctr">
            <a:noAutofit/>
          </a:bodyPr>
          <a:lstStyle>
            <a:lvl1pPr marL="0" indent="0" algn="ctr">
              <a:buNone/>
              <a:defRPr/>
            </a:lvl1pPr>
          </a:lstStyle>
          <a:p>
            <a:r>
              <a:rPr lang="en-US" noProof="0"/>
              <a:t>Click icon to add picture</a:t>
            </a:r>
            <a:endParaRPr lang="en-US" noProof="0" dirty="0"/>
          </a:p>
        </p:txBody>
      </p:sp>
      <p:sp>
        <p:nvSpPr>
          <p:cNvPr id="14" name="Title 1">
            <a:extLst>
              <a:ext uri="{FF2B5EF4-FFF2-40B4-BE49-F238E27FC236}">
                <a16:creationId xmlns:a16="http://schemas.microsoft.com/office/drawing/2014/main" id="{2E646B4F-6CCB-724C-9D5E-6D5770023939}"/>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endParaRPr lang="en-US" noProof="0" dirty="0"/>
          </a:p>
        </p:txBody>
      </p:sp>
    </p:spTree>
    <p:extLst>
      <p:ext uri="{BB962C8B-B14F-4D97-AF65-F5344CB8AC3E}">
        <p14:creationId xmlns:p14="http://schemas.microsoft.com/office/powerpoint/2010/main" val="1696208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14" name="Rectangle 13">
            <a:extLst>
              <a:ext uri="{FF2B5EF4-FFF2-40B4-BE49-F238E27FC236}">
                <a16:creationId xmlns:a16="http://schemas.microsoft.com/office/drawing/2014/main" id="{9D415693-E2CB-4DB4-B07C-2F96B0CAB302}"/>
              </a:ext>
            </a:extLst>
          </p:cNvPr>
          <p:cNvSpPr/>
          <p:nvPr userDrawn="1"/>
        </p:nvSpPr>
        <p:spPr>
          <a:xfrm>
            <a:off x="7854462" y="988536"/>
            <a:ext cx="4329129" cy="4880927"/>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14C1BF67-E354-4E04-8F94-BABF2B7D1AFB}"/>
              </a:ext>
            </a:extLst>
          </p:cNvPr>
          <p:cNvSpPr/>
          <p:nvPr userDrawn="1"/>
        </p:nvSpPr>
        <p:spPr>
          <a:xfrm>
            <a:off x="5107816" y="633613"/>
            <a:ext cx="5571908" cy="5571906"/>
          </a:xfrm>
          <a:prstGeom prst="ellipse">
            <a:avLst/>
          </a:prstGeom>
          <a:solidFill>
            <a:schemeClr val="bg2">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5455212" y="988536"/>
            <a:ext cx="4884848" cy="4884848"/>
          </a:xfrm>
          <a:prstGeom prst="ellipse">
            <a:avLst/>
          </a:prstGeom>
          <a:solidFill>
            <a:schemeClr val="bg1">
              <a:lumMod val="85000"/>
            </a:schemeClr>
          </a:solidFill>
        </p:spPr>
        <p:txBody>
          <a:bodyPr anchor="ctr"/>
          <a:lstStyle>
            <a:lvl1pPr marL="0" indent="0" algn="ctr">
              <a:buNone/>
              <a:defRPr/>
            </a:lvl1pPr>
          </a:lstStyle>
          <a:p>
            <a:r>
              <a:rPr lang="en-US" noProof="0"/>
              <a:t>Click icon to add picture</a:t>
            </a:r>
            <a:endParaRPr lang="en-US" noProof="0" dirty="0"/>
          </a:p>
        </p:txBody>
      </p:sp>
    </p:spTree>
    <p:extLst>
      <p:ext uri="{BB962C8B-B14F-4D97-AF65-F5344CB8AC3E}">
        <p14:creationId xmlns:p14="http://schemas.microsoft.com/office/powerpoint/2010/main" val="19699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E4E194-63F1-4D43-AC02-75733DF045E9}"/>
              </a:ext>
            </a:extLst>
          </p:cNvPr>
          <p:cNvSpPr/>
          <p:nvPr userDrawn="1"/>
        </p:nvSpPr>
        <p:spPr>
          <a:xfrm>
            <a:off x="8308181" y="1630018"/>
            <a:ext cx="3883819"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Oval 21">
            <a:extLst>
              <a:ext uri="{FF2B5EF4-FFF2-40B4-BE49-F238E27FC236}">
                <a16:creationId xmlns:a16="http://schemas.microsoft.com/office/drawing/2014/main" id="{E799E3E2-888B-2343-9A63-F84C03265CB5}"/>
              </a:ext>
            </a:extLst>
          </p:cNvPr>
          <p:cNvSpPr>
            <a:spLocks noChangeAspect="1"/>
          </p:cNvSpPr>
          <p:nvPr userDrawn="1"/>
        </p:nvSpPr>
        <p:spPr>
          <a:xfrm>
            <a:off x="9833702" y="1823757"/>
            <a:ext cx="832104" cy="832104"/>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Picture Placeholder 11">
            <a:extLst>
              <a:ext uri="{FF2B5EF4-FFF2-40B4-BE49-F238E27FC236}">
                <a16:creationId xmlns:a16="http://schemas.microsoft.com/office/drawing/2014/main" id="{8FEDE8EF-5B7A-A741-9A56-D365CAE01B62}"/>
              </a:ext>
            </a:extLst>
          </p:cNvPr>
          <p:cNvSpPr>
            <a:spLocks noGrp="1"/>
          </p:cNvSpPr>
          <p:nvPr>
            <p:ph type="pic" sz="quarter" idx="19" hasCustomPrompt="1"/>
          </p:nvPr>
        </p:nvSpPr>
        <p:spPr>
          <a:xfrm>
            <a:off x="9998318" y="1988373"/>
            <a:ext cx="502873" cy="502873"/>
          </a:xfrm>
          <a:prstGeom prst="rect">
            <a:avLst/>
          </a:prstGeom>
          <a:noFill/>
        </p:spPr>
        <p:txBody>
          <a:bodyPr lIns="0" rIns="0" anchor="ctr">
            <a:noAutofit/>
          </a:bodyPr>
          <a:lstStyle>
            <a:lvl1pPr marL="0" indent="0" algn="ctr">
              <a:buNone/>
              <a:defRPr sz="1100">
                <a:solidFill>
                  <a:schemeClr val="bg1"/>
                </a:solidFill>
              </a:defRPr>
            </a:lvl1pPr>
          </a:lstStyle>
          <a:p>
            <a:r>
              <a:rPr lang="en-US" noProof="0" dirty="0"/>
              <a:t>icon</a:t>
            </a:r>
          </a:p>
        </p:txBody>
      </p:sp>
      <p:sp>
        <p:nvSpPr>
          <p:cNvPr id="9" name="Rectangle 8">
            <a:extLst>
              <a:ext uri="{FF2B5EF4-FFF2-40B4-BE49-F238E27FC236}">
                <a16:creationId xmlns:a16="http://schemas.microsoft.com/office/drawing/2014/main" id="{3755C1FB-E61C-4BBC-8179-D34908DEA1B6}"/>
              </a:ext>
            </a:extLst>
          </p:cNvPr>
          <p:cNvSpPr/>
          <p:nvPr userDrawn="1"/>
        </p:nvSpPr>
        <p:spPr>
          <a:xfrm>
            <a:off x="0" y="1630018"/>
            <a:ext cx="3883819"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8C1E0992-271E-4948-9461-C7AA54AF8FEA}"/>
              </a:ext>
            </a:extLst>
          </p:cNvPr>
          <p:cNvSpPr>
            <a:spLocks noChangeAspect="1"/>
          </p:cNvSpPr>
          <p:nvPr userDrawn="1"/>
        </p:nvSpPr>
        <p:spPr>
          <a:xfrm>
            <a:off x="1526011" y="1823757"/>
            <a:ext cx="832104" cy="832104"/>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219126" y="3207024"/>
            <a:ext cx="3445566"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6" name="Picture Placeholder 5">
            <a:extLst>
              <a:ext uri="{FF2B5EF4-FFF2-40B4-BE49-F238E27FC236}">
                <a16:creationId xmlns:a16="http://schemas.microsoft.com/office/drawing/2014/main" id="{35B71D50-AA4B-4E0C-8F6A-0F64F2C8A8C7}"/>
              </a:ext>
            </a:extLst>
          </p:cNvPr>
          <p:cNvSpPr>
            <a:spLocks noGrp="1"/>
          </p:cNvSpPr>
          <p:nvPr>
            <p:ph type="pic" sz="quarter" idx="13"/>
          </p:nvPr>
        </p:nvSpPr>
        <p:spPr>
          <a:xfrm>
            <a:off x="3883819" y="1630018"/>
            <a:ext cx="4424362" cy="4373217"/>
          </a:xfrm>
          <a:solidFill>
            <a:schemeClr val="bg2">
              <a:lumMod val="90000"/>
            </a:schemeClr>
          </a:solidFill>
        </p:spPr>
        <p:txBody>
          <a:bodyPr anchor="ctr"/>
          <a:lstStyle>
            <a:lvl1pPr marL="0" indent="0" algn="ctr">
              <a:buNone/>
              <a:defRPr/>
            </a:lvl1pPr>
          </a:lstStyle>
          <a:p>
            <a:r>
              <a:rPr lang="en-US" noProof="0"/>
              <a:t>Click icon to add picture</a:t>
            </a:r>
            <a:endParaRPr lang="en-US" noProof="0" dirty="0"/>
          </a:p>
        </p:txBody>
      </p:sp>
      <p:sp>
        <p:nvSpPr>
          <p:cNvPr id="17" name="Content Placeholder 2">
            <a:extLst>
              <a:ext uri="{FF2B5EF4-FFF2-40B4-BE49-F238E27FC236}">
                <a16:creationId xmlns:a16="http://schemas.microsoft.com/office/drawing/2014/main" id="{147C9C38-5B17-467D-B581-EF28ECB11E80}"/>
              </a:ext>
            </a:extLst>
          </p:cNvPr>
          <p:cNvSpPr>
            <a:spLocks noGrp="1"/>
          </p:cNvSpPr>
          <p:nvPr>
            <p:ph idx="14" hasCustomPrompt="1"/>
          </p:nvPr>
        </p:nvSpPr>
        <p:spPr>
          <a:xfrm>
            <a:off x="8527490" y="3207024"/>
            <a:ext cx="3445200"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219126"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1" name="Content Placeholder 2">
            <a:extLst>
              <a:ext uri="{FF2B5EF4-FFF2-40B4-BE49-F238E27FC236}">
                <a16:creationId xmlns:a16="http://schemas.microsoft.com/office/drawing/2014/main" id="{F694448B-800C-40EF-8F61-18C018E8374C}"/>
              </a:ext>
            </a:extLst>
          </p:cNvPr>
          <p:cNvSpPr>
            <a:spLocks noGrp="1"/>
          </p:cNvSpPr>
          <p:nvPr>
            <p:ph idx="16" hasCustomPrompt="1"/>
          </p:nvPr>
        </p:nvSpPr>
        <p:spPr>
          <a:xfrm>
            <a:off x="8527124"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12" name="Picture Placeholder 11">
            <a:extLst>
              <a:ext uri="{FF2B5EF4-FFF2-40B4-BE49-F238E27FC236}">
                <a16:creationId xmlns:a16="http://schemas.microsoft.com/office/drawing/2014/main" id="{483B974E-5202-4EAD-9D55-4129C84BAE87}"/>
              </a:ext>
            </a:extLst>
          </p:cNvPr>
          <p:cNvSpPr>
            <a:spLocks noGrp="1"/>
          </p:cNvSpPr>
          <p:nvPr>
            <p:ph type="pic" sz="quarter" idx="17" hasCustomPrompt="1"/>
          </p:nvPr>
        </p:nvSpPr>
        <p:spPr>
          <a:xfrm>
            <a:off x="1690627" y="1988373"/>
            <a:ext cx="502873" cy="502873"/>
          </a:xfrm>
          <a:prstGeom prst="rect">
            <a:avLst/>
          </a:prstGeom>
          <a:noFill/>
        </p:spPr>
        <p:txBody>
          <a:bodyPr lIns="0" rIns="0" anchor="ctr">
            <a:noAutofit/>
          </a:bodyPr>
          <a:lstStyle>
            <a:lvl1pPr marL="0" indent="0" algn="ctr">
              <a:buNone/>
              <a:defRPr sz="1100">
                <a:solidFill>
                  <a:schemeClr val="bg1"/>
                </a:solidFill>
              </a:defRPr>
            </a:lvl1pPr>
          </a:lstStyle>
          <a:p>
            <a:r>
              <a:rPr lang="en-US" noProof="0" dirty="0"/>
              <a:t>icon</a:t>
            </a:r>
          </a:p>
        </p:txBody>
      </p:sp>
    </p:spTree>
    <p:extLst>
      <p:ext uri="{BB962C8B-B14F-4D97-AF65-F5344CB8AC3E}">
        <p14:creationId xmlns:p14="http://schemas.microsoft.com/office/powerpoint/2010/main" val="1741033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Layou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B6EB0C6-606C-4AFB-8FF8-AB43606B95BD}"/>
              </a:ext>
            </a:extLst>
          </p:cNvPr>
          <p:cNvSpPr/>
          <p:nvPr userDrawn="1"/>
        </p:nvSpPr>
        <p:spPr>
          <a:xfrm>
            <a:off x="6599236" y="4707908"/>
            <a:ext cx="5592763"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25CE6D5A-A5C0-4B12-A26A-691D5743FA5C}"/>
              </a:ext>
            </a:extLst>
          </p:cNvPr>
          <p:cNvSpPr/>
          <p:nvPr userDrawn="1"/>
        </p:nvSpPr>
        <p:spPr>
          <a:xfrm>
            <a:off x="-82063" y="1648186"/>
            <a:ext cx="5709139"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680934" y="2863158"/>
            <a:ext cx="4074002" cy="2846648"/>
          </a:xfrm>
        </p:spPr>
        <p:txBody>
          <a:bodyPr lIns="0" tIns="0" rIns="0" bIns="0">
            <a:noAutofit/>
          </a:bodyPr>
          <a:lstStyle>
            <a:lvl1pPr marL="0" indent="0" algn="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accent2"/>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1309370" y="1903728"/>
            <a:ext cx="3445566" cy="495389"/>
          </a:xfrm>
        </p:spPr>
        <p:txBody>
          <a:bodyPr lIns="0" tIns="0" rIns="0" bIns="0" anchor="ctr">
            <a:noAutofit/>
          </a:bodyPr>
          <a:lstStyle>
            <a:lvl1pPr marL="0" indent="0" algn="r">
              <a:buNone/>
              <a:defRPr sz="18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Topic 01 comes here</a:t>
            </a:r>
          </a:p>
        </p:txBody>
      </p:sp>
      <p:sp>
        <p:nvSpPr>
          <p:cNvPr id="23" name="Content Placeholder 2">
            <a:extLst>
              <a:ext uri="{FF2B5EF4-FFF2-40B4-BE49-F238E27FC236}">
                <a16:creationId xmlns:a16="http://schemas.microsoft.com/office/drawing/2014/main" id="{E5123CE7-2F8A-489B-BD99-0C2A33ADF49A}"/>
              </a:ext>
            </a:extLst>
          </p:cNvPr>
          <p:cNvSpPr>
            <a:spLocks noGrp="1"/>
          </p:cNvSpPr>
          <p:nvPr>
            <p:ph idx="19" hasCustomPrompt="1"/>
          </p:nvPr>
        </p:nvSpPr>
        <p:spPr>
          <a:xfrm>
            <a:off x="7327918" y="1648186"/>
            <a:ext cx="4074002" cy="2834508"/>
          </a:xfrm>
        </p:spPr>
        <p:txBody>
          <a:bodyPr lIns="0" tIns="0" rIns="0" bIns="0" anchor="b">
            <a:no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5" name="Content Placeholder 2">
            <a:extLst>
              <a:ext uri="{FF2B5EF4-FFF2-40B4-BE49-F238E27FC236}">
                <a16:creationId xmlns:a16="http://schemas.microsoft.com/office/drawing/2014/main" id="{07730BCF-AC2A-4FEC-8F01-63964DB444CF}"/>
              </a:ext>
            </a:extLst>
          </p:cNvPr>
          <p:cNvSpPr>
            <a:spLocks noGrp="1"/>
          </p:cNvSpPr>
          <p:nvPr>
            <p:ph idx="20" hasCustomPrompt="1"/>
          </p:nvPr>
        </p:nvSpPr>
        <p:spPr>
          <a:xfrm>
            <a:off x="7475709" y="4963450"/>
            <a:ext cx="3445566" cy="495389"/>
          </a:xfrm>
        </p:spPr>
        <p:txBody>
          <a:bodyPr lIns="0" tIns="0" rIns="0" bIns="0" anchor="ctr">
            <a:noAutofit/>
          </a:bodyPr>
          <a:lstStyle>
            <a:lvl1pPr marL="0" indent="0" algn="l">
              <a:buNone/>
              <a:defRPr sz="1800" b="1" cap="all" baseline="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Topic 02 comes here</a:t>
            </a:r>
          </a:p>
        </p:txBody>
      </p:sp>
      <p:sp>
        <p:nvSpPr>
          <p:cNvPr id="21" name="Oval 20">
            <a:extLst>
              <a:ext uri="{FF2B5EF4-FFF2-40B4-BE49-F238E27FC236}">
                <a16:creationId xmlns:a16="http://schemas.microsoft.com/office/drawing/2014/main" id="{919C8692-230B-D543-A7F7-4FD61B04D1C6}"/>
              </a:ext>
            </a:extLst>
          </p:cNvPr>
          <p:cNvSpPr>
            <a:spLocks noChangeAspect="1"/>
          </p:cNvSpPr>
          <p:nvPr userDrawn="1"/>
        </p:nvSpPr>
        <p:spPr>
          <a:xfrm>
            <a:off x="5084763" y="1652762"/>
            <a:ext cx="1001899" cy="100189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11">
            <a:extLst>
              <a:ext uri="{FF2B5EF4-FFF2-40B4-BE49-F238E27FC236}">
                <a16:creationId xmlns:a16="http://schemas.microsoft.com/office/drawing/2014/main" id="{E150BFC7-A11D-CC46-B5A2-8BD93C269506}"/>
              </a:ext>
            </a:extLst>
          </p:cNvPr>
          <p:cNvSpPr>
            <a:spLocks noGrp="1"/>
          </p:cNvSpPr>
          <p:nvPr>
            <p:ph type="pic" sz="quarter" idx="21" hasCustomPrompt="1"/>
          </p:nvPr>
        </p:nvSpPr>
        <p:spPr>
          <a:xfrm>
            <a:off x="5282969" y="1850968"/>
            <a:ext cx="605487" cy="605487"/>
          </a:xfrm>
          <a:prstGeom prst="rect">
            <a:avLst/>
          </a:prstGeom>
          <a:noFill/>
        </p:spPr>
        <p:txBody>
          <a:bodyPr lIns="0" rIns="0" anchor="ctr">
            <a:normAutofit/>
          </a:bodyPr>
          <a:lstStyle>
            <a:lvl1pPr marL="0" indent="0" algn="ctr">
              <a:buNone/>
              <a:defRPr sz="1100">
                <a:solidFill>
                  <a:schemeClr val="bg1"/>
                </a:solidFill>
              </a:defRPr>
            </a:lvl1pPr>
          </a:lstStyle>
          <a:p>
            <a:r>
              <a:rPr lang="en-US" noProof="0" dirty="0"/>
              <a:t>icon</a:t>
            </a:r>
          </a:p>
        </p:txBody>
      </p:sp>
      <p:sp>
        <p:nvSpPr>
          <p:cNvPr id="28" name="Oval 27">
            <a:extLst>
              <a:ext uri="{FF2B5EF4-FFF2-40B4-BE49-F238E27FC236}">
                <a16:creationId xmlns:a16="http://schemas.microsoft.com/office/drawing/2014/main" id="{F95B55F4-B501-3440-8904-A1C7F049CBE8}"/>
              </a:ext>
            </a:extLst>
          </p:cNvPr>
          <p:cNvSpPr>
            <a:spLocks noChangeAspect="1"/>
          </p:cNvSpPr>
          <p:nvPr userDrawn="1"/>
        </p:nvSpPr>
        <p:spPr>
          <a:xfrm>
            <a:off x="6100576" y="4707907"/>
            <a:ext cx="1001899" cy="1001899"/>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Picture Placeholder 11">
            <a:extLst>
              <a:ext uri="{FF2B5EF4-FFF2-40B4-BE49-F238E27FC236}">
                <a16:creationId xmlns:a16="http://schemas.microsoft.com/office/drawing/2014/main" id="{F2116994-BE3E-6A43-9C15-E71BA8EC821F}"/>
              </a:ext>
            </a:extLst>
          </p:cNvPr>
          <p:cNvSpPr>
            <a:spLocks noGrp="1"/>
          </p:cNvSpPr>
          <p:nvPr>
            <p:ph type="pic" sz="quarter" idx="22" hasCustomPrompt="1"/>
          </p:nvPr>
        </p:nvSpPr>
        <p:spPr>
          <a:xfrm>
            <a:off x="6298782" y="4906113"/>
            <a:ext cx="605487" cy="605487"/>
          </a:xfrm>
          <a:prstGeom prst="rect">
            <a:avLst/>
          </a:prstGeom>
          <a:noFill/>
        </p:spPr>
        <p:txBody>
          <a:bodyPr lIns="0" rIns="0" anchor="ctr">
            <a:normAutofit/>
          </a:bodyPr>
          <a:lstStyle>
            <a:lvl1pPr marL="0" indent="0" algn="ctr">
              <a:buNone/>
              <a:defRPr sz="1100">
                <a:solidFill>
                  <a:schemeClr val="bg1"/>
                </a:solidFill>
              </a:defRPr>
            </a:lvl1pPr>
          </a:lstStyle>
          <a:p>
            <a:r>
              <a:rPr lang="en-US" noProof="0" dirty="0"/>
              <a:t>icon</a:t>
            </a:r>
          </a:p>
        </p:txBody>
      </p:sp>
    </p:spTree>
    <p:extLst>
      <p:ext uri="{BB962C8B-B14F-4D97-AF65-F5344CB8AC3E}">
        <p14:creationId xmlns:p14="http://schemas.microsoft.com/office/powerpoint/2010/main" val="891400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B31150-A166-4DB3-A898-2154C9665891}"/>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2" name="Freeform 5">
              <a:extLst>
                <a:ext uri="{FF2B5EF4-FFF2-40B4-BE49-F238E27FC236}">
                  <a16:creationId xmlns:a16="http://schemas.microsoft.com/office/drawing/2014/main" id="{1C1A95BC-42CA-4166-918D-DF4306881408}"/>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3" name="Freeform 6">
              <a:extLst>
                <a:ext uri="{FF2B5EF4-FFF2-40B4-BE49-F238E27FC236}">
                  <a16:creationId xmlns:a16="http://schemas.microsoft.com/office/drawing/2014/main" id="{4B4D5F91-2158-4A30-B83C-5CC9CC6E5D4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4" name="Freeform 7">
              <a:extLst>
                <a:ext uri="{FF2B5EF4-FFF2-40B4-BE49-F238E27FC236}">
                  <a16:creationId xmlns:a16="http://schemas.microsoft.com/office/drawing/2014/main" id="{C509E5D6-79CC-4E1D-AAF4-C6F28F3C1777}"/>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8B0944B4-FE4A-459A-85B1-3476FE6C4C4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9" name="Oval 8">
            <a:extLst>
              <a:ext uri="{FF2B5EF4-FFF2-40B4-BE49-F238E27FC236}">
                <a16:creationId xmlns:a16="http://schemas.microsoft.com/office/drawing/2014/main" id="{1B26B4BC-3D52-4C1C-85FB-226F0B5201F1}"/>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Tree>
    <p:extLst>
      <p:ext uri="{BB962C8B-B14F-4D97-AF65-F5344CB8AC3E}">
        <p14:creationId xmlns:p14="http://schemas.microsoft.com/office/powerpoint/2010/main" val="1564760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31CD316-21C7-4FA9-A45A-374D6AE71ED5}"/>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36" name="Freeform 5">
              <a:extLst>
                <a:ext uri="{FF2B5EF4-FFF2-40B4-BE49-F238E27FC236}">
                  <a16:creationId xmlns:a16="http://schemas.microsoft.com/office/drawing/2014/main" id="{E107D9FB-3967-4583-A9DA-6787AF71202C}"/>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37" name="Freeform 6">
              <a:extLst>
                <a:ext uri="{FF2B5EF4-FFF2-40B4-BE49-F238E27FC236}">
                  <a16:creationId xmlns:a16="http://schemas.microsoft.com/office/drawing/2014/main" id="{138D5FEB-37FF-4F26-B625-CE2BE91FF21B}"/>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38" name="Freeform 7">
              <a:extLst>
                <a:ext uri="{FF2B5EF4-FFF2-40B4-BE49-F238E27FC236}">
                  <a16:creationId xmlns:a16="http://schemas.microsoft.com/office/drawing/2014/main" id="{6C2B67E8-673C-422C-B021-296E2E2B952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23" name="Oval 22">
            <a:extLst>
              <a:ext uri="{FF2B5EF4-FFF2-40B4-BE49-F238E27FC236}">
                <a16:creationId xmlns:a16="http://schemas.microsoft.com/office/drawing/2014/main" id="{687010E4-ADF2-486D-8DF7-B0FF38C6DADF}"/>
              </a:ext>
            </a:extLst>
          </p:cNvPr>
          <p:cNvSpPr/>
          <p:nvPr userDrawn="1"/>
        </p:nvSpPr>
        <p:spPr>
          <a:xfrm>
            <a:off x="954140"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Oval 23">
            <a:extLst>
              <a:ext uri="{FF2B5EF4-FFF2-40B4-BE49-F238E27FC236}">
                <a16:creationId xmlns:a16="http://schemas.microsoft.com/office/drawing/2014/main" id="{9159AA79-2237-4A27-BBC2-D44032158D19}"/>
              </a:ext>
            </a:extLst>
          </p:cNvPr>
          <p:cNvSpPr/>
          <p:nvPr userDrawn="1"/>
        </p:nvSpPr>
        <p:spPr>
          <a:xfrm>
            <a:off x="3807539"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Oval 24">
            <a:extLst>
              <a:ext uri="{FF2B5EF4-FFF2-40B4-BE49-F238E27FC236}">
                <a16:creationId xmlns:a16="http://schemas.microsoft.com/office/drawing/2014/main" id="{0272B962-9566-42D2-B4C3-E7AA81884A83}"/>
              </a:ext>
            </a:extLst>
          </p:cNvPr>
          <p:cNvSpPr/>
          <p:nvPr userDrawn="1"/>
        </p:nvSpPr>
        <p:spPr>
          <a:xfrm>
            <a:off x="6646275"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19733285-016C-4C38-816C-83D30C075C70}"/>
              </a:ext>
            </a:extLst>
          </p:cNvPr>
          <p:cNvSpPr/>
          <p:nvPr userDrawn="1"/>
        </p:nvSpPr>
        <p:spPr>
          <a:xfrm>
            <a:off x="9498658"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EF40DBA4-AB63-4B47-B37F-BCC3D59B5392}"/>
              </a:ext>
            </a:extLst>
          </p:cNvPr>
          <p:cNvSpPr/>
          <p:nvPr userDrawn="1"/>
        </p:nvSpPr>
        <p:spPr>
          <a:xfrm>
            <a:off x="4011967"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33EF0AFB-D099-4FF1-8963-7DA87268867F}"/>
              </a:ext>
            </a:extLst>
          </p:cNvPr>
          <p:cNvSpPr/>
          <p:nvPr userDrawn="1"/>
        </p:nvSpPr>
        <p:spPr>
          <a:xfrm>
            <a:off x="6850703"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21">
            <a:extLst>
              <a:ext uri="{FF2B5EF4-FFF2-40B4-BE49-F238E27FC236}">
                <a16:creationId xmlns:a16="http://schemas.microsoft.com/office/drawing/2014/main" id="{6872C96E-9AF3-4FA0-8180-C213C7F2209E}"/>
              </a:ext>
            </a:extLst>
          </p:cNvPr>
          <p:cNvSpPr/>
          <p:nvPr userDrawn="1"/>
        </p:nvSpPr>
        <p:spPr>
          <a:xfrm>
            <a:off x="9703086"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3A08BE29-CFA5-4E0D-9DBE-A430AE1B8072}"/>
              </a:ext>
            </a:extLst>
          </p:cNvPr>
          <p:cNvSpPr/>
          <p:nvPr userDrawn="1"/>
        </p:nvSpPr>
        <p:spPr>
          <a:xfrm>
            <a:off x="1158568"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pic>
        <p:nvPicPr>
          <p:cNvPr id="8" name="Picture 7">
            <a:extLst>
              <a:ext uri="{FF2B5EF4-FFF2-40B4-BE49-F238E27FC236}">
                <a16:creationId xmlns:a16="http://schemas.microsoft.com/office/drawing/2014/main" id="{8B0944B4-FE4A-459A-85B1-3476FE6C4C4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9" name="Oval 8">
            <a:extLst>
              <a:ext uri="{FF2B5EF4-FFF2-40B4-BE49-F238E27FC236}">
                <a16:creationId xmlns:a16="http://schemas.microsoft.com/office/drawing/2014/main" id="{1B26B4BC-3D52-4C1C-85FB-226F0B5201F1}"/>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3" name="Picture Placeholder 2">
            <a:extLst>
              <a:ext uri="{FF2B5EF4-FFF2-40B4-BE49-F238E27FC236}">
                <a16:creationId xmlns:a16="http://schemas.microsoft.com/office/drawing/2014/main" id="{B1B995BE-66C2-4379-885F-4BE069DA39E4}"/>
              </a:ext>
            </a:extLst>
          </p:cNvPr>
          <p:cNvSpPr>
            <a:spLocks noGrp="1"/>
          </p:cNvSpPr>
          <p:nvPr>
            <p:ph type="pic" sz="quarter" idx="13"/>
          </p:nvPr>
        </p:nvSpPr>
        <p:spPr>
          <a:xfrm>
            <a:off x="1103638"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endParaRPr lang="en-US" noProof="0" dirty="0"/>
          </a:p>
        </p:txBody>
      </p:sp>
      <p:sp>
        <p:nvSpPr>
          <p:cNvPr id="11" name="Picture Placeholder 2">
            <a:extLst>
              <a:ext uri="{FF2B5EF4-FFF2-40B4-BE49-F238E27FC236}">
                <a16:creationId xmlns:a16="http://schemas.microsoft.com/office/drawing/2014/main" id="{9B56B6C6-9F3C-4E80-BBAD-280E697B895C}"/>
              </a:ext>
            </a:extLst>
          </p:cNvPr>
          <p:cNvSpPr>
            <a:spLocks noGrp="1"/>
          </p:cNvSpPr>
          <p:nvPr>
            <p:ph type="pic" sz="quarter" idx="14"/>
          </p:nvPr>
        </p:nvSpPr>
        <p:spPr>
          <a:xfrm>
            <a:off x="3957037"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endParaRPr lang="en-US" noProof="0" dirty="0"/>
          </a:p>
        </p:txBody>
      </p:sp>
      <p:sp>
        <p:nvSpPr>
          <p:cNvPr id="12" name="Picture Placeholder 2">
            <a:extLst>
              <a:ext uri="{FF2B5EF4-FFF2-40B4-BE49-F238E27FC236}">
                <a16:creationId xmlns:a16="http://schemas.microsoft.com/office/drawing/2014/main" id="{54704160-1ED7-4B90-8963-0F887C73E94D}"/>
              </a:ext>
            </a:extLst>
          </p:cNvPr>
          <p:cNvSpPr>
            <a:spLocks noGrp="1"/>
          </p:cNvSpPr>
          <p:nvPr>
            <p:ph type="pic" sz="quarter" idx="15"/>
          </p:nvPr>
        </p:nvSpPr>
        <p:spPr>
          <a:xfrm>
            <a:off x="6795773"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endParaRPr lang="en-US" noProof="0" dirty="0"/>
          </a:p>
        </p:txBody>
      </p:sp>
      <p:sp>
        <p:nvSpPr>
          <p:cNvPr id="13" name="Picture Placeholder 2">
            <a:extLst>
              <a:ext uri="{FF2B5EF4-FFF2-40B4-BE49-F238E27FC236}">
                <a16:creationId xmlns:a16="http://schemas.microsoft.com/office/drawing/2014/main" id="{36610597-6A76-4A06-82A5-A8FFC5BAEA0F}"/>
              </a:ext>
            </a:extLst>
          </p:cNvPr>
          <p:cNvSpPr>
            <a:spLocks noGrp="1"/>
          </p:cNvSpPr>
          <p:nvPr>
            <p:ph type="pic" sz="quarter" idx="16"/>
          </p:nvPr>
        </p:nvSpPr>
        <p:spPr>
          <a:xfrm>
            <a:off x="9648156"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endParaRPr lang="en-US" noProof="0" dirty="0"/>
          </a:p>
        </p:txBody>
      </p:sp>
      <p:sp>
        <p:nvSpPr>
          <p:cNvPr id="27" name="Content Placeholder 2">
            <a:extLst>
              <a:ext uri="{FF2B5EF4-FFF2-40B4-BE49-F238E27FC236}">
                <a16:creationId xmlns:a16="http://schemas.microsoft.com/office/drawing/2014/main" id="{FF56D2E5-86E4-473A-A62F-B7029E5B2558}"/>
              </a:ext>
            </a:extLst>
          </p:cNvPr>
          <p:cNvSpPr>
            <a:spLocks noGrp="1"/>
          </p:cNvSpPr>
          <p:nvPr>
            <p:ph idx="1"/>
          </p:nvPr>
        </p:nvSpPr>
        <p:spPr>
          <a:xfrm>
            <a:off x="524454"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28" name="Content Placeholder 2">
            <a:extLst>
              <a:ext uri="{FF2B5EF4-FFF2-40B4-BE49-F238E27FC236}">
                <a16:creationId xmlns:a16="http://schemas.microsoft.com/office/drawing/2014/main" id="{93934E34-6CC7-492D-9515-EBEC72EFF4CB}"/>
              </a:ext>
            </a:extLst>
          </p:cNvPr>
          <p:cNvSpPr>
            <a:spLocks noGrp="1"/>
          </p:cNvSpPr>
          <p:nvPr>
            <p:ph idx="17" hasCustomPrompt="1"/>
          </p:nvPr>
        </p:nvSpPr>
        <p:spPr>
          <a:xfrm>
            <a:off x="524454"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Executive 01</a:t>
            </a:r>
          </a:p>
        </p:txBody>
      </p:sp>
      <p:sp>
        <p:nvSpPr>
          <p:cNvPr id="29" name="Content Placeholder 2">
            <a:extLst>
              <a:ext uri="{FF2B5EF4-FFF2-40B4-BE49-F238E27FC236}">
                <a16:creationId xmlns:a16="http://schemas.microsoft.com/office/drawing/2014/main" id="{E4E27467-A1AA-4773-AAB5-A96267FBD712}"/>
              </a:ext>
            </a:extLst>
          </p:cNvPr>
          <p:cNvSpPr>
            <a:spLocks noGrp="1"/>
          </p:cNvSpPr>
          <p:nvPr>
            <p:ph idx="18"/>
          </p:nvPr>
        </p:nvSpPr>
        <p:spPr>
          <a:xfrm>
            <a:off x="3377853"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30" name="Content Placeholder 2">
            <a:extLst>
              <a:ext uri="{FF2B5EF4-FFF2-40B4-BE49-F238E27FC236}">
                <a16:creationId xmlns:a16="http://schemas.microsoft.com/office/drawing/2014/main" id="{6CABD5EB-4A8B-448B-8ED1-B8B420815B2D}"/>
              </a:ext>
            </a:extLst>
          </p:cNvPr>
          <p:cNvSpPr>
            <a:spLocks noGrp="1"/>
          </p:cNvSpPr>
          <p:nvPr>
            <p:ph idx="19" hasCustomPrompt="1"/>
          </p:nvPr>
        </p:nvSpPr>
        <p:spPr>
          <a:xfrm>
            <a:off x="3377853"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Executive 01</a:t>
            </a:r>
          </a:p>
        </p:txBody>
      </p:sp>
      <p:sp>
        <p:nvSpPr>
          <p:cNvPr id="31" name="Content Placeholder 2">
            <a:extLst>
              <a:ext uri="{FF2B5EF4-FFF2-40B4-BE49-F238E27FC236}">
                <a16:creationId xmlns:a16="http://schemas.microsoft.com/office/drawing/2014/main" id="{0D86883C-E501-47FF-AE1A-E9CE8B71B421}"/>
              </a:ext>
            </a:extLst>
          </p:cNvPr>
          <p:cNvSpPr>
            <a:spLocks noGrp="1"/>
          </p:cNvSpPr>
          <p:nvPr>
            <p:ph idx="20"/>
          </p:nvPr>
        </p:nvSpPr>
        <p:spPr>
          <a:xfrm>
            <a:off x="6216589"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32" name="Content Placeholder 2">
            <a:extLst>
              <a:ext uri="{FF2B5EF4-FFF2-40B4-BE49-F238E27FC236}">
                <a16:creationId xmlns:a16="http://schemas.microsoft.com/office/drawing/2014/main" id="{3683A037-F698-4CC9-904D-F377D71F690F}"/>
              </a:ext>
            </a:extLst>
          </p:cNvPr>
          <p:cNvSpPr>
            <a:spLocks noGrp="1"/>
          </p:cNvSpPr>
          <p:nvPr>
            <p:ph idx="21" hasCustomPrompt="1"/>
          </p:nvPr>
        </p:nvSpPr>
        <p:spPr>
          <a:xfrm>
            <a:off x="6216589"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Executive 01</a:t>
            </a:r>
          </a:p>
        </p:txBody>
      </p:sp>
      <p:sp>
        <p:nvSpPr>
          <p:cNvPr id="33" name="Content Placeholder 2">
            <a:extLst>
              <a:ext uri="{FF2B5EF4-FFF2-40B4-BE49-F238E27FC236}">
                <a16:creationId xmlns:a16="http://schemas.microsoft.com/office/drawing/2014/main" id="{0A095594-2B82-44ED-8C9B-DA7C4D3D2872}"/>
              </a:ext>
            </a:extLst>
          </p:cNvPr>
          <p:cNvSpPr>
            <a:spLocks noGrp="1"/>
          </p:cNvSpPr>
          <p:nvPr>
            <p:ph idx="22"/>
          </p:nvPr>
        </p:nvSpPr>
        <p:spPr>
          <a:xfrm>
            <a:off x="9068972"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34" name="Content Placeholder 2">
            <a:extLst>
              <a:ext uri="{FF2B5EF4-FFF2-40B4-BE49-F238E27FC236}">
                <a16:creationId xmlns:a16="http://schemas.microsoft.com/office/drawing/2014/main" id="{54CDD46A-22ED-48F5-9B5F-13B1B5C4B320}"/>
              </a:ext>
            </a:extLst>
          </p:cNvPr>
          <p:cNvSpPr>
            <a:spLocks noGrp="1"/>
          </p:cNvSpPr>
          <p:nvPr>
            <p:ph idx="23" hasCustomPrompt="1"/>
          </p:nvPr>
        </p:nvSpPr>
        <p:spPr>
          <a:xfrm>
            <a:off x="9068972"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dirty="0"/>
              <a:t>Executive 01</a:t>
            </a:r>
          </a:p>
        </p:txBody>
      </p:sp>
    </p:spTree>
    <p:extLst>
      <p:ext uri="{BB962C8B-B14F-4D97-AF65-F5344CB8AC3E}">
        <p14:creationId xmlns:p14="http://schemas.microsoft.com/office/powerpoint/2010/main" val="3876503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0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9758E15-A93D-4FB9-843D-1490E27A151B}"/>
              </a:ext>
            </a:extLst>
          </p:cNvPr>
          <p:cNvSpPr>
            <a:spLocks noGrp="1"/>
          </p:cNvSpPr>
          <p:nvPr>
            <p:ph type="subTitle" idx="1" hasCustomPrompt="1"/>
          </p:nvPr>
        </p:nvSpPr>
        <p:spPr>
          <a:xfrm>
            <a:off x="7002130" y="4484691"/>
            <a:ext cx="4540440" cy="503167"/>
          </a:xfrm>
        </p:spPr>
        <p:txBody>
          <a:bodyPr>
            <a:noAutofit/>
          </a:bodyPr>
          <a:lstStyle>
            <a:lvl1pPr marL="0" indent="0" algn="l">
              <a:buNone/>
              <a:defRPr sz="16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email</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372999" y="1844881"/>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4E0FBE0E-A6B0-483E-93DD-5C20DA069DBC}"/>
              </a:ext>
            </a:extLst>
          </p:cNvPr>
          <p:cNvSpPr>
            <a:spLocks noGrp="1"/>
          </p:cNvSpPr>
          <p:nvPr>
            <p:ph type="body" sz="quarter" idx="11" hasCustomPrompt="1"/>
          </p:nvPr>
        </p:nvSpPr>
        <p:spPr>
          <a:xfrm>
            <a:off x="7002320" y="5012635"/>
            <a:ext cx="4533900" cy="503238"/>
          </a:xfrm>
        </p:spPr>
        <p:txBody>
          <a:bodyPr vert="horz" lIns="91440" tIns="45720" rIns="91440" bIns="45720" rtlCol="0">
            <a:noAutofit/>
          </a:bodyPr>
          <a:lstStyle>
            <a:lvl1pPr marL="0" indent="0">
              <a:buNone/>
              <a:defRPr lang="en-US" sz="1600" b="0" cap="all" baseline="0" dirty="0" smtClean="0"/>
            </a:lvl1pPr>
          </a:lstStyle>
          <a:p>
            <a:pPr marL="228600" lvl="0" indent="-228600"/>
            <a:r>
              <a:rPr lang="en-US" noProof="0" dirty="0"/>
              <a:t>Website </a:t>
            </a:r>
            <a:r>
              <a:rPr lang="en-US" noProof="0" dirty="0" err="1"/>
              <a:t>url</a:t>
            </a:r>
            <a:r>
              <a:rPr lang="en-US" noProof="0" dirty="0"/>
              <a:t> here</a:t>
            </a:r>
          </a:p>
        </p:txBody>
      </p:sp>
      <p:pic>
        <p:nvPicPr>
          <p:cNvPr id="17" name="Graphic 16" descr="Envelope">
            <a:extLst>
              <a:ext uri="{FF2B5EF4-FFF2-40B4-BE49-F238E27FC236}">
                <a16:creationId xmlns:a16="http://schemas.microsoft.com/office/drawing/2014/main" id="{E5B30B87-6C2E-48F1-9026-E4F6BEA1CFE7}"/>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41475" y="4452337"/>
            <a:ext cx="387795" cy="387795"/>
          </a:xfrm>
          <a:prstGeom prst="rect">
            <a:avLst/>
          </a:prstGeom>
        </p:spPr>
      </p:pic>
      <p:pic>
        <p:nvPicPr>
          <p:cNvPr id="18" name="Graphic 17" descr="Network">
            <a:extLst>
              <a:ext uri="{FF2B5EF4-FFF2-40B4-BE49-F238E27FC236}">
                <a16:creationId xmlns:a16="http://schemas.microsoft.com/office/drawing/2014/main" id="{2DA3CFE0-4ED8-4345-A158-94E70F463E99}"/>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22084" y="4925640"/>
            <a:ext cx="426575" cy="426575"/>
          </a:xfrm>
          <a:prstGeom prst="rect">
            <a:avLst/>
          </a:prstGeom>
        </p:spPr>
      </p:pic>
      <p:sp>
        <p:nvSpPr>
          <p:cNvPr id="2" name="Title 1">
            <a:extLst>
              <a:ext uri="{FF2B5EF4-FFF2-40B4-BE49-F238E27FC236}">
                <a16:creationId xmlns:a16="http://schemas.microsoft.com/office/drawing/2014/main" id="{2CE9908F-CF81-43F9-880A-401D0C0FB2ED}"/>
              </a:ext>
            </a:extLst>
          </p:cNvPr>
          <p:cNvSpPr>
            <a:spLocks noGrp="1"/>
          </p:cNvSpPr>
          <p:nvPr>
            <p:ph type="title"/>
          </p:nvPr>
        </p:nvSpPr>
        <p:spPr>
          <a:xfrm>
            <a:off x="6469778" y="3429000"/>
            <a:ext cx="5011410" cy="651448"/>
          </a:xfrm>
          <a:noFill/>
        </p:spPr>
        <p:txBody>
          <a:bodyPr wrap="square" rtlCol="0">
            <a:noAutofit/>
          </a:bodyPr>
          <a:lstStyle>
            <a:lvl1pPr>
              <a:defRPr lang="en-US" sz="6000" b="1" cap="all" baseline="0">
                <a:solidFill>
                  <a:schemeClr val="accent1"/>
                </a:solidFill>
                <a:ea typeface="+mn-ea"/>
                <a:cs typeface="+mn-cs"/>
              </a:defRPr>
            </a:lvl1pPr>
          </a:lstStyle>
          <a:p>
            <a:pPr marL="0" lvl="0"/>
            <a:r>
              <a:rPr lang="en-US" noProof="0"/>
              <a:t>Click to edit Master title style</a:t>
            </a:r>
            <a:endParaRPr lang="en-US" noProof="0" dirty="0"/>
          </a:p>
        </p:txBody>
      </p:sp>
    </p:spTree>
    <p:extLst>
      <p:ext uri="{BB962C8B-B14F-4D97-AF65-F5344CB8AC3E}">
        <p14:creationId xmlns:p14="http://schemas.microsoft.com/office/powerpoint/2010/main" val="637136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12" name="Straight Connector 11">
            <a:extLst>
              <a:ext uri="{FF2B5EF4-FFF2-40B4-BE49-F238E27FC236}">
                <a16:creationId xmlns:a16="http://schemas.microsoft.com/office/drawing/2014/main" id="{77C312F4-62C2-4903-8C4B-423A8717E481}"/>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Graphic 18" descr="Envelope">
            <a:extLst>
              <a:ext uri="{FF2B5EF4-FFF2-40B4-BE49-F238E27FC236}">
                <a16:creationId xmlns:a16="http://schemas.microsoft.com/office/drawing/2014/main" id="{A686352B-226C-4579-B831-0DC14EC3895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541475" y="4452337"/>
            <a:ext cx="387795" cy="387795"/>
          </a:xfrm>
          <a:prstGeom prst="rect">
            <a:avLst/>
          </a:prstGeom>
        </p:spPr>
      </p:pic>
      <p:pic>
        <p:nvPicPr>
          <p:cNvPr id="20" name="Graphic 19" descr="Network">
            <a:extLst>
              <a:ext uri="{FF2B5EF4-FFF2-40B4-BE49-F238E27FC236}">
                <a16:creationId xmlns:a16="http://schemas.microsoft.com/office/drawing/2014/main" id="{460C8169-012B-451A-A6C2-6FEC0DC82AFC}"/>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522084" y="4925640"/>
            <a:ext cx="426575" cy="426575"/>
          </a:xfrm>
          <a:prstGeom prst="rect">
            <a:avLst/>
          </a:prstGeom>
        </p:spPr>
      </p:pic>
      <p:sp>
        <p:nvSpPr>
          <p:cNvPr id="21" name="Subtitle 2">
            <a:extLst>
              <a:ext uri="{FF2B5EF4-FFF2-40B4-BE49-F238E27FC236}">
                <a16:creationId xmlns:a16="http://schemas.microsoft.com/office/drawing/2014/main" id="{ADF17BC1-06CE-42EA-A970-31A7ED871AA4}"/>
              </a:ext>
            </a:extLst>
          </p:cNvPr>
          <p:cNvSpPr>
            <a:spLocks noGrp="1"/>
          </p:cNvSpPr>
          <p:nvPr>
            <p:ph type="subTitle" idx="1" hasCustomPrompt="1"/>
          </p:nvPr>
        </p:nvSpPr>
        <p:spPr>
          <a:xfrm>
            <a:off x="7002130" y="4484691"/>
            <a:ext cx="4540440" cy="503167"/>
          </a:xfrm>
        </p:spPr>
        <p:txBody>
          <a:bodyPr>
            <a:noAutofit/>
          </a:bodyPr>
          <a:lstStyle>
            <a:lvl1pPr marL="0" indent="0" algn="l">
              <a:buNone/>
              <a:defRPr sz="16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email</a:t>
            </a:r>
          </a:p>
        </p:txBody>
      </p:sp>
      <p:sp>
        <p:nvSpPr>
          <p:cNvPr id="22" name="Text Placeholder 6">
            <a:extLst>
              <a:ext uri="{FF2B5EF4-FFF2-40B4-BE49-F238E27FC236}">
                <a16:creationId xmlns:a16="http://schemas.microsoft.com/office/drawing/2014/main" id="{7035F1B3-4E91-44FF-B4E7-E5D87C7A034C}"/>
              </a:ext>
            </a:extLst>
          </p:cNvPr>
          <p:cNvSpPr>
            <a:spLocks noGrp="1"/>
          </p:cNvSpPr>
          <p:nvPr>
            <p:ph type="body" sz="quarter" idx="11" hasCustomPrompt="1"/>
          </p:nvPr>
        </p:nvSpPr>
        <p:spPr>
          <a:xfrm>
            <a:off x="7002320" y="5012635"/>
            <a:ext cx="4533900" cy="503238"/>
          </a:xfrm>
        </p:spPr>
        <p:txBody>
          <a:bodyPr vert="horz" lIns="91440" tIns="45720" rIns="91440" bIns="45720" rtlCol="0">
            <a:noAutofit/>
          </a:bodyPr>
          <a:lstStyle>
            <a:lvl1pPr marL="0" indent="0">
              <a:buNone/>
              <a:defRPr lang="en-US" sz="1600" b="0" cap="all" baseline="0" dirty="0" smtClean="0">
                <a:solidFill>
                  <a:schemeClr val="bg1"/>
                </a:solidFill>
              </a:defRPr>
            </a:lvl1pPr>
          </a:lstStyle>
          <a:p>
            <a:pPr marL="228600" lvl="0" indent="-228600"/>
            <a:r>
              <a:rPr lang="en-US" noProof="0" dirty="0"/>
              <a:t>Website </a:t>
            </a:r>
            <a:r>
              <a:rPr lang="en-US" noProof="0" dirty="0" err="1"/>
              <a:t>url</a:t>
            </a:r>
            <a:r>
              <a:rPr lang="en-US" noProof="0" dirty="0"/>
              <a:t> here</a:t>
            </a:r>
          </a:p>
        </p:txBody>
      </p:sp>
      <p:sp>
        <p:nvSpPr>
          <p:cNvPr id="18" name="Title 1">
            <a:extLst>
              <a:ext uri="{FF2B5EF4-FFF2-40B4-BE49-F238E27FC236}">
                <a16:creationId xmlns:a16="http://schemas.microsoft.com/office/drawing/2014/main" id="{525B5135-F466-4A63-A42C-3BB2BAA7D24D}"/>
              </a:ext>
            </a:extLst>
          </p:cNvPr>
          <p:cNvSpPr>
            <a:spLocks noGrp="1"/>
          </p:cNvSpPr>
          <p:nvPr>
            <p:ph type="title"/>
          </p:nvPr>
        </p:nvSpPr>
        <p:spPr>
          <a:xfrm>
            <a:off x="6469778" y="3158641"/>
            <a:ext cx="5011410" cy="921807"/>
          </a:xfrm>
          <a:noFill/>
        </p:spPr>
        <p:txBody>
          <a:bodyPr wrap="square" rtlCol="0">
            <a:noAutofit/>
          </a:bodyPr>
          <a:lstStyle>
            <a:lvl1pPr>
              <a:defRPr lang="en-US" sz="6000" b="1" cap="all" baseline="0" dirty="0">
                <a:solidFill>
                  <a:schemeClr val="bg1"/>
                </a:solidFill>
                <a:ea typeface="+mn-ea"/>
                <a:cs typeface="+mn-cs"/>
              </a:defRPr>
            </a:lvl1pPr>
          </a:lstStyle>
          <a:p>
            <a:pPr marL="0" lvl="0"/>
            <a:r>
              <a:rPr lang="en-US" noProof="0"/>
              <a:t>Click to edit Master title style</a:t>
            </a:r>
            <a:endParaRPr lang="en-US" noProof="0" dirty="0"/>
          </a:p>
        </p:txBody>
      </p:sp>
    </p:spTree>
    <p:extLst>
      <p:ext uri="{BB962C8B-B14F-4D97-AF65-F5344CB8AC3E}">
        <p14:creationId xmlns:p14="http://schemas.microsoft.com/office/powerpoint/2010/main" val="810107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1F54E98B-AC75-484D-9121-68498EB888AA}"/>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057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endParaRPr lang="en-US" noProof="0" dirty="0"/>
          </a:p>
        </p:txBody>
      </p:sp>
      <p:pic>
        <p:nvPicPr>
          <p:cNvPr id="8" name="Picture 7">
            <a:extLst>
              <a:ext uri="{FF2B5EF4-FFF2-40B4-BE49-F238E27FC236}">
                <a16:creationId xmlns:a16="http://schemas.microsoft.com/office/drawing/2014/main" id="{25FC40B0-ED27-47E5-A3C2-32A8418567EE}"/>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469638" y="6260507"/>
            <a:ext cx="1075427" cy="414929"/>
          </a:xfrm>
          <a:prstGeom prst="rect">
            <a:avLst/>
          </a:prstGeom>
        </p:spPr>
      </p:pic>
      <p:sp>
        <p:nvSpPr>
          <p:cNvPr id="11" name="Oval 10">
            <a:extLst>
              <a:ext uri="{FF2B5EF4-FFF2-40B4-BE49-F238E27FC236}">
                <a16:creationId xmlns:a16="http://schemas.microsoft.com/office/drawing/2014/main" id="{8931D2A9-0B92-4197-8802-80424C14EA7E}"/>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11363696" y="6455739"/>
            <a:ext cx="294460" cy="187367"/>
          </a:xfrm>
        </p:spPr>
        <p:txBody>
          <a:bodyPr lIns="0" tIns="0" rIns="0" bIns="0"/>
          <a:lstStyle>
            <a:lvl1pPr algn="ctr">
              <a:defRPr sz="900">
                <a:solidFill>
                  <a:srgbClr val="2C567A"/>
                </a:solidFill>
                <a:latin typeface="+mn-lt"/>
              </a:defRPr>
            </a:lvl1pPr>
          </a:lstStyle>
          <a:p>
            <a:fld id="{9EC71654-96A5-4280-94F3-931C61A9F92C}" type="slidenum">
              <a:rPr lang="en-US" noProof="0" smtClean="0"/>
              <a:pPr/>
              <a:t>‹#›</a:t>
            </a:fld>
            <a:endParaRPr lang="en-US" noProof="0" dirty="0"/>
          </a:p>
        </p:txBody>
      </p:sp>
      <p:grpSp>
        <p:nvGrpSpPr>
          <p:cNvPr id="4" name="Group 3">
            <a:extLst>
              <a:ext uri="{FF2B5EF4-FFF2-40B4-BE49-F238E27FC236}">
                <a16:creationId xmlns:a16="http://schemas.microsoft.com/office/drawing/2014/main" id="{AD5251EA-F450-4DD1-995B-DC89513424C8}"/>
              </a:ext>
            </a:extLst>
          </p:cNvPr>
          <p:cNvGrpSpPr/>
          <p:nvPr userDrawn="1"/>
        </p:nvGrpSpPr>
        <p:grpSpPr>
          <a:xfrm rot="16200000">
            <a:off x="1637386" y="1473117"/>
            <a:ext cx="8917229" cy="10769768"/>
            <a:chOff x="-1728305" y="-2049517"/>
            <a:chExt cx="8917229" cy="10769768"/>
          </a:xfrm>
        </p:grpSpPr>
        <p:sp>
          <p:nvSpPr>
            <p:cNvPr id="17" name="Oval 16">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8" name="Group 17">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9"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0"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grpSp>
      <p:sp>
        <p:nvSpPr>
          <p:cNvPr id="21" name="Text Placeholder 2">
            <a:extLst>
              <a:ext uri="{FF2B5EF4-FFF2-40B4-BE49-F238E27FC236}">
                <a16:creationId xmlns:a16="http://schemas.microsoft.com/office/drawing/2014/main" id="{4D77C47B-CC1E-41DA-9146-5DFD63065491}"/>
              </a:ext>
            </a:extLst>
          </p:cNvPr>
          <p:cNvSpPr>
            <a:spLocks noGrp="1"/>
          </p:cNvSpPr>
          <p:nvPr>
            <p:ph type="body" idx="1"/>
          </p:nvPr>
        </p:nvSpPr>
        <p:spPr>
          <a:xfrm>
            <a:off x="831850" y="1153348"/>
            <a:ext cx="10515600" cy="648543"/>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226544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0E0B501-22AA-4685-BE9B-A267F6F675A7}"/>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4"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5"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6"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27" name="Content Placeholder 2">
            <a:extLst>
              <a:ext uri="{FF2B5EF4-FFF2-40B4-BE49-F238E27FC236}">
                <a16:creationId xmlns:a16="http://schemas.microsoft.com/office/drawing/2014/main" id="{1A1F33A2-66F7-4D85-99DD-7B00F265AC6D}"/>
              </a:ext>
            </a:extLst>
          </p:cNvPr>
          <p:cNvSpPr>
            <a:spLocks noGrp="1"/>
          </p:cNvSpPr>
          <p:nvPr>
            <p:ph idx="1"/>
          </p:nvPr>
        </p:nvSpPr>
        <p:spPr>
          <a:xfrm>
            <a:off x="515938" y="1825625"/>
            <a:ext cx="10837862"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12" name="Picture 11">
            <a:extLst>
              <a:ext uri="{FF2B5EF4-FFF2-40B4-BE49-F238E27FC236}">
                <a16:creationId xmlns:a16="http://schemas.microsoft.com/office/drawing/2014/main" id="{EC2DFD46-BF74-47BA-A496-92ED1979C36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3" name="Title 1">
            <a:extLst>
              <a:ext uri="{FF2B5EF4-FFF2-40B4-BE49-F238E27FC236}">
                <a16:creationId xmlns:a16="http://schemas.microsoft.com/office/drawing/2014/main" id="{EF788279-D710-447A-9E71-4D1344575691}"/>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Tree>
    <p:extLst>
      <p:ext uri="{BB962C8B-B14F-4D97-AF65-F5344CB8AC3E}">
        <p14:creationId xmlns:p14="http://schemas.microsoft.com/office/powerpoint/2010/main" val="3789758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2A6B906-ACDA-40FD-8AC8-0B693AB1279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9" name="Freeform 5">
              <a:extLst>
                <a:ext uri="{FF2B5EF4-FFF2-40B4-BE49-F238E27FC236}">
                  <a16:creationId xmlns:a16="http://schemas.microsoft.com/office/drawing/2014/main" id="{717F7366-5A99-4065-90C2-AE7DF5DD0F4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0" name="Freeform 6">
              <a:extLst>
                <a:ext uri="{FF2B5EF4-FFF2-40B4-BE49-F238E27FC236}">
                  <a16:creationId xmlns:a16="http://schemas.microsoft.com/office/drawing/2014/main" id="{90A089CA-63B9-4456-B0B1-17C75EBFB9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2" name="Freeform 7">
              <a:extLst>
                <a:ext uri="{FF2B5EF4-FFF2-40B4-BE49-F238E27FC236}">
                  <a16:creationId xmlns:a16="http://schemas.microsoft.com/office/drawing/2014/main" id="{8D36B2D1-BCFE-43FC-8743-7B7A30E1AD5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14" name="Content Placeholder 2">
            <a:extLst>
              <a:ext uri="{FF2B5EF4-FFF2-40B4-BE49-F238E27FC236}">
                <a16:creationId xmlns:a16="http://schemas.microsoft.com/office/drawing/2014/main" id="{079DA8F4-EDD3-4D62-A90B-8C3C1AFB0083}"/>
              </a:ext>
            </a:extLst>
          </p:cNvPr>
          <p:cNvSpPr>
            <a:spLocks noGrp="1"/>
          </p:cNvSpPr>
          <p:nvPr>
            <p:ph sz="half" idx="1"/>
          </p:nvPr>
        </p:nvSpPr>
        <p:spPr>
          <a:xfrm>
            <a:off x="515938" y="1825625"/>
            <a:ext cx="5503862"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7" name="Content Placeholder 3">
            <a:extLst>
              <a:ext uri="{FF2B5EF4-FFF2-40B4-BE49-F238E27FC236}">
                <a16:creationId xmlns:a16="http://schemas.microsoft.com/office/drawing/2014/main" id="{DA0DA994-B4A9-447A-BEBF-3EA31D3755A2}"/>
              </a:ext>
            </a:extLst>
          </p:cNvPr>
          <p:cNvSpPr>
            <a:spLocks noGrp="1"/>
          </p:cNvSpPr>
          <p:nvPr>
            <p:ph sz="half" idx="2"/>
          </p:nvPr>
        </p:nvSpPr>
        <p:spPr>
          <a:xfrm>
            <a:off x="6172200" y="1825625"/>
            <a:ext cx="5181600"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13" name="Picture 12">
            <a:extLst>
              <a:ext uri="{FF2B5EF4-FFF2-40B4-BE49-F238E27FC236}">
                <a16:creationId xmlns:a16="http://schemas.microsoft.com/office/drawing/2014/main" id="{332150F9-14BF-4DCB-884D-49596914C29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21" name="Title 1">
            <a:extLst>
              <a:ext uri="{FF2B5EF4-FFF2-40B4-BE49-F238E27FC236}">
                <a16:creationId xmlns:a16="http://schemas.microsoft.com/office/drawing/2014/main" id="{19DEF115-82C2-4E9D-A22C-8DA561FB37B8}"/>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Tree>
    <p:extLst>
      <p:ext uri="{BB962C8B-B14F-4D97-AF65-F5344CB8AC3E}">
        <p14:creationId xmlns:p14="http://schemas.microsoft.com/office/powerpoint/2010/main" val="2092934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16F52B4-215E-4237-893C-E22B23804744}"/>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2" name="Freeform 5">
              <a:extLst>
                <a:ext uri="{FF2B5EF4-FFF2-40B4-BE49-F238E27FC236}">
                  <a16:creationId xmlns:a16="http://schemas.microsoft.com/office/drawing/2014/main" id="{B7C40C77-B795-4B07-B92D-2E8A56635773}"/>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3" name="Freeform 6">
              <a:extLst>
                <a:ext uri="{FF2B5EF4-FFF2-40B4-BE49-F238E27FC236}">
                  <a16:creationId xmlns:a16="http://schemas.microsoft.com/office/drawing/2014/main" id="{6E703A1E-5F10-4BB5-9D52-77CB6F5994C0}"/>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4" name="Freeform 7">
              <a:extLst>
                <a:ext uri="{FF2B5EF4-FFF2-40B4-BE49-F238E27FC236}">
                  <a16:creationId xmlns:a16="http://schemas.microsoft.com/office/drawing/2014/main" id="{22CEE04C-09CE-41CF-937D-EC2D3C23ECC6}"/>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14" name="Text Placeholder 2">
            <a:extLst>
              <a:ext uri="{FF2B5EF4-FFF2-40B4-BE49-F238E27FC236}">
                <a16:creationId xmlns:a16="http://schemas.microsoft.com/office/drawing/2014/main" id="{774CF4BA-8DCB-42CF-A2C4-D6AF95EE3F54}"/>
              </a:ext>
            </a:extLst>
          </p:cNvPr>
          <p:cNvSpPr>
            <a:spLocks noGrp="1"/>
          </p:cNvSpPr>
          <p:nvPr>
            <p:ph type="body" idx="1"/>
          </p:nvPr>
        </p:nvSpPr>
        <p:spPr>
          <a:xfrm>
            <a:off x="51593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3">
            <a:extLst>
              <a:ext uri="{FF2B5EF4-FFF2-40B4-BE49-F238E27FC236}">
                <a16:creationId xmlns:a16="http://schemas.microsoft.com/office/drawing/2014/main" id="{67BA8B6E-A28D-4658-8C91-6CA7BD539B85}"/>
              </a:ext>
            </a:extLst>
          </p:cNvPr>
          <p:cNvSpPr>
            <a:spLocks noGrp="1"/>
          </p:cNvSpPr>
          <p:nvPr>
            <p:ph sz="half" idx="2"/>
          </p:nvPr>
        </p:nvSpPr>
        <p:spPr>
          <a:xfrm>
            <a:off x="515938" y="2505075"/>
            <a:ext cx="5157787"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8" name="Text Placeholder 4">
            <a:extLst>
              <a:ext uri="{FF2B5EF4-FFF2-40B4-BE49-F238E27FC236}">
                <a16:creationId xmlns:a16="http://schemas.microsoft.com/office/drawing/2014/main" id="{F73B3215-82DB-4DBF-9E77-3AE2308C692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Content Placeholder 5">
            <a:extLst>
              <a:ext uri="{FF2B5EF4-FFF2-40B4-BE49-F238E27FC236}">
                <a16:creationId xmlns:a16="http://schemas.microsoft.com/office/drawing/2014/main" id="{8DFD34E8-36CC-4FFE-926B-C170208FEDB8}"/>
              </a:ext>
            </a:extLst>
          </p:cNvPr>
          <p:cNvSpPr>
            <a:spLocks noGrp="1"/>
          </p:cNvSpPr>
          <p:nvPr>
            <p:ph sz="quarter" idx="4"/>
          </p:nvPr>
        </p:nvSpPr>
        <p:spPr>
          <a:xfrm>
            <a:off x="6172200" y="2505075"/>
            <a:ext cx="5183188"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21" name="Picture 20">
            <a:extLst>
              <a:ext uri="{FF2B5EF4-FFF2-40B4-BE49-F238E27FC236}">
                <a16:creationId xmlns:a16="http://schemas.microsoft.com/office/drawing/2014/main" id="{03383C6B-3BE4-4380-AF26-1C21492FCE8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25" name="Title 1">
            <a:extLst>
              <a:ext uri="{FF2B5EF4-FFF2-40B4-BE49-F238E27FC236}">
                <a16:creationId xmlns:a16="http://schemas.microsoft.com/office/drawing/2014/main" id="{AE3770E9-CB74-47B0-8229-91F6F756015E}"/>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Tree>
    <p:extLst>
      <p:ext uri="{BB962C8B-B14F-4D97-AF65-F5344CB8AC3E}">
        <p14:creationId xmlns:p14="http://schemas.microsoft.com/office/powerpoint/2010/main" val="2461794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57825D7-DD33-4B70-BBBE-D46E7A5352EC}"/>
              </a:ext>
            </a:extLst>
          </p:cNvPr>
          <p:cNvSpPr>
            <a:spLocks noGrp="1"/>
          </p:cNvSpPr>
          <p:nvPr>
            <p:ph type="pic" idx="1"/>
          </p:nvPr>
        </p:nvSpPr>
        <p:spPr>
          <a:xfrm>
            <a:off x="6096000" y="768485"/>
            <a:ext cx="5305662" cy="5305662"/>
          </a:xfrm>
          <a:custGeom>
            <a:avLst/>
            <a:gdLst>
              <a:gd name="connsiteX0" fmla="*/ 2652831 w 5305662"/>
              <a:gd name="connsiteY0" fmla="*/ 0 h 5305662"/>
              <a:gd name="connsiteX1" fmla="*/ 5305662 w 5305662"/>
              <a:gd name="connsiteY1" fmla="*/ 2652831 h 5305662"/>
              <a:gd name="connsiteX2" fmla="*/ 2652831 w 5305662"/>
              <a:gd name="connsiteY2" fmla="*/ 5305662 h 5305662"/>
              <a:gd name="connsiteX3" fmla="*/ 0 w 5305662"/>
              <a:gd name="connsiteY3" fmla="*/ 2652831 h 5305662"/>
              <a:gd name="connsiteX4" fmla="*/ 2652831 w 5305662"/>
              <a:gd name="connsiteY4" fmla="*/ 0 h 5305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662" h="5305662">
                <a:moveTo>
                  <a:pt x="2652831" y="0"/>
                </a:moveTo>
                <a:cubicBezTo>
                  <a:pt x="4117949" y="0"/>
                  <a:pt x="5305662" y="1187713"/>
                  <a:pt x="5305662" y="2652831"/>
                </a:cubicBezTo>
                <a:cubicBezTo>
                  <a:pt x="5305662" y="4117949"/>
                  <a:pt x="4117949" y="5305662"/>
                  <a:pt x="2652831" y="5305662"/>
                </a:cubicBezTo>
                <a:cubicBezTo>
                  <a:pt x="1187713" y="5305662"/>
                  <a:pt x="0" y="4117949"/>
                  <a:pt x="0" y="2652831"/>
                </a:cubicBezTo>
                <a:cubicBezTo>
                  <a:pt x="0" y="1187713"/>
                  <a:pt x="1187713" y="0"/>
                  <a:pt x="2652831" y="0"/>
                </a:cubicBezTo>
                <a:close/>
              </a:path>
            </a:pathLst>
          </a:custGeom>
          <a:solidFill>
            <a:schemeClr val="bg2"/>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flipH="1">
            <a:off x="5400786" y="-2003509"/>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19" name="Title 1">
            <a:extLst>
              <a:ext uri="{FF2B5EF4-FFF2-40B4-BE49-F238E27FC236}">
                <a16:creationId xmlns:a16="http://schemas.microsoft.com/office/drawing/2014/main" id="{19A1397F-1946-4CBE-9EC5-159C3CBC78B6}"/>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endParaRPr lang="en-US" noProof="0" dirty="0"/>
          </a:p>
        </p:txBody>
      </p:sp>
      <p:sp>
        <p:nvSpPr>
          <p:cNvPr id="20" name="Text Placeholder 3">
            <a:extLst>
              <a:ext uri="{FF2B5EF4-FFF2-40B4-BE49-F238E27FC236}">
                <a16:creationId xmlns:a16="http://schemas.microsoft.com/office/drawing/2014/main" id="{C535F2AB-153E-44A9-97BE-00553BEC1770}"/>
              </a:ext>
            </a:extLst>
          </p:cNvPr>
          <p:cNvSpPr>
            <a:spLocks noGrp="1"/>
          </p:cNvSpPr>
          <p:nvPr>
            <p:ph type="body" sz="half" idx="2"/>
          </p:nvPr>
        </p:nvSpPr>
        <p:spPr>
          <a:xfrm>
            <a:off x="839788" y="2057400"/>
            <a:ext cx="3932237" cy="3811588"/>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pic>
        <p:nvPicPr>
          <p:cNvPr id="8" name="Picture 7">
            <a:extLst>
              <a:ext uri="{FF2B5EF4-FFF2-40B4-BE49-F238E27FC236}">
                <a16:creationId xmlns:a16="http://schemas.microsoft.com/office/drawing/2014/main" id="{06298D65-1027-4897-A948-DCEEF8FC3D9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Tree>
    <p:extLst>
      <p:ext uri="{BB962C8B-B14F-4D97-AF65-F5344CB8AC3E}">
        <p14:creationId xmlns:p14="http://schemas.microsoft.com/office/powerpoint/2010/main" val="2107185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F866E5C-B8AA-4805-B232-831BA01AAF1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0" name="Freeform 5">
              <a:extLst>
                <a:ext uri="{FF2B5EF4-FFF2-40B4-BE49-F238E27FC236}">
                  <a16:creationId xmlns:a16="http://schemas.microsoft.com/office/drawing/2014/main" id="{F98614F0-2DA3-4F29-8CB3-D61424AC850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2" name="Freeform 6">
              <a:extLst>
                <a:ext uri="{FF2B5EF4-FFF2-40B4-BE49-F238E27FC236}">
                  <a16:creationId xmlns:a16="http://schemas.microsoft.com/office/drawing/2014/main" id="{66D52F08-13EC-4AB4-BB79-89A5395A03B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3" name="Freeform 7">
              <a:extLst>
                <a:ext uri="{FF2B5EF4-FFF2-40B4-BE49-F238E27FC236}">
                  <a16:creationId xmlns:a16="http://schemas.microsoft.com/office/drawing/2014/main" id="{2544236D-8C3A-41EF-9A68-C84A8A7D0F5A}"/>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dirty="0"/>
          </a:p>
        </p:txBody>
      </p:sp>
      <p:sp>
        <p:nvSpPr>
          <p:cNvPr id="14" name="Title 1">
            <a:extLst>
              <a:ext uri="{FF2B5EF4-FFF2-40B4-BE49-F238E27FC236}">
                <a16:creationId xmlns:a16="http://schemas.microsoft.com/office/drawing/2014/main" id="{9009D5C6-6206-4291-8037-67DC025F0B4C}"/>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endParaRPr lang="en-US" noProof="0" dirty="0"/>
          </a:p>
        </p:txBody>
      </p:sp>
      <p:sp>
        <p:nvSpPr>
          <p:cNvPr id="17" name="Text Placeholder 3">
            <a:extLst>
              <a:ext uri="{FF2B5EF4-FFF2-40B4-BE49-F238E27FC236}">
                <a16:creationId xmlns:a16="http://schemas.microsoft.com/office/drawing/2014/main" id="{BEB643FD-AA85-4A43-8EBD-AFD10DD98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8" name="Content Placeholder 2">
            <a:extLst>
              <a:ext uri="{FF2B5EF4-FFF2-40B4-BE49-F238E27FC236}">
                <a16:creationId xmlns:a16="http://schemas.microsoft.com/office/drawing/2014/main" id="{9001F313-F798-43BE-AFF0-A68C84C3640D}"/>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13" name="Picture 12">
            <a:extLst>
              <a:ext uri="{FF2B5EF4-FFF2-40B4-BE49-F238E27FC236}">
                <a16:creationId xmlns:a16="http://schemas.microsoft.com/office/drawing/2014/main" id="{91881DEA-0ECB-4310-ADF5-4337ACB4338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Tree>
    <p:extLst>
      <p:ext uri="{BB962C8B-B14F-4D97-AF65-F5344CB8AC3E}">
        <p14:creationId xmlns:p14="http://schemas.microsoft.com/office/powerpoint/2010/main" val="3025310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C4D7FA-B85E-4477-8C62-94955B340F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1F1226BB-3E56-4E7F-8172-7EC03C9F0B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D95D08EF-72FB-4F19-9916-65815A9CA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51F27F-98F9-A147-8986-34441C7B752D}" type="datetime1">
              <a:rPr lang="en-US" noProof="0" smtClean="0"/>
              <a:t>15-Oct-21</a:t>
            </a:fld>
            <a:endParaRPr lang="en-US" noProof="0" dirty="0"/>
          </a:p>
        </p:txBody>
      </p:sp>
      <p:sp>
        <p:nvSpPr>
          <p:cNvPr id="5" name="Footer Placeholder 4">
            <a:extLst>
              <a:ext uri="{FF2B5EF4-FFF2-40B4-BE49-F238E27FC236}">
                <a16:creationId xmlns:a16="http://schemas.microsoft.com/office/drawing/2014/main" id="{1365084D-BC85-4A55-BD80-93876AD101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45FDEF23-A140-4DD6-A0D0-A86BD4DF34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71654-96A5-4280-94F3-931C61A9F92C}" type="slidenum">
              <a:rPr lang="en-US" noProof="0" smtClean="0"/>
              <a:t>‹#›</a:t>
            </a:fld>
            <a:endParaRPr lang="en-US" noProof="0" dirty="0"/>
          </a:p>
        </p:txBody>
      </p:sp>
    </p:spTree>
    <p:extLst>
      <p:ext uri="{BB962C8B-B14F-4D97-AF65-F5344CB8AC3E}">
        <p14:creationId xmlns:p14="http://schemas.microsoft.com/office/powerpoint/2010/main" val="23470823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0" r:id="rId4"/>
    <p:sldLayoutId id="2147483661" r:id="rId5"/>
    <p:sldLayoutId id="2147483662" r:id="rId6"/>
    <p:sldLayoutId id="2147483663" r:id="rId7"/>
    <p:sldLayoutId id="2147483654"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998EF7BD-FE81-4B20-8DC5-0B3EB736F9F8}"/>
              </a:ext>
            </a:extLst>
          </p:cNvPr>
          <p:cNvSpPr>
            <a:spLocks noGrp="1"/>
          </p:cNvSpPr>
          <p:nvPr>
            <p:ph type="ctrTitle"/>
          </p:nvPr>
        </p:nvSpPr>
        <p:spPr>
          <a:xfrm>
            <a:off x="6109855" y="1233056"/>
            <a:ext cx="5969073" cy="2064326"/>
          </a:xfrm>
        </p:spPr>
        <p:txBody>
          <a:bodyPr/>
          <a:lstStyle/>
          <a:p>
            <a:pPr algn="ctr"/>
            <a:r>
              <a:rPr lang="en-US" sz="3600" b="0" dirty="0">
                <a:latin typeface="Arial Rounded MT Bold" panose="020F0704030504030204" pitchFamily="34" charset="0"/>
                <a:cs typeface="Arial" panose="020B0604020202020204" pitchFamily="34" charset="0"/>
              </a:rPr>
              <a:t>Summary of reading materials PRESENTATION</a:t>
            </a:r>
            <a:endParaRPr lang="en-US" sz="6600" b="0" dirty="0">
              <a:latin typeface="Arial Rounded MT Bold" panose="020F0704030504030204" pitchFamily="34" charset="0"/>
              <a:cs typeface="Arial" panose="020B0604020202020204" pitchFamily="34" charset="0"/>
            </a:endParaRPr>
          </a:p>
        </p:txBody>
      </p:sp>
      <p:sp>
        <p:nvSpPr>
          <p:cNvPr id="3" name="Subtitle 2">
            <a:extLst>
              <a:ext uri="{FF2B5EF4-FFF2-40B4-BE49-F238E27FC236}">
                <a16:creationId xmlns:a16="http://schemas.microsoft.com/office/drawing/2014/main" id="{1AFF0EFE-C50F-44EB-8978-B97795477C9E}"/>
              </a:ext>
            </a:extLst>
          </p:cNvPr>
          <p:cNvSpPr>
            <a:spLocks noGrp="1"/>
          </p:cNvSpPr>
          <p:nvPr>
            <p:ph type="subTitle" idx="1"/>
          </p:nvPr>
        </p:nvSpPr>
        <p:spPr>
          <a:xfrm>
            <a:off x="6518606" y="4279972"/>
            <a:ext cx="5143500" cy="1370202"/>
          </a:xfrm>
        </p:spPr>
        <p:txBody>
          <a:bodyPr/>
          <a:lstStyle/>
          <a:p>
            <a:pPr algn="ctr"/>
            <a:r>
              <a:rPr lang="en-US" dirty="0">
                <a:latin typeface="Arial" panose="020B0604020202020204" pitchFamily="34" charset="0"/>
                <a:cs typeface="Arial" panose="020B0604020202020204" pitchFamily="34" charset="0"/>
              </a:rPr>
              <a:t>Student’s name</a:t>
            </a:r>
          </a:p>
          <a:p>
            <a:pPr algn="ctr"/>
            <a:r>
              <a:rPr lang="en-US" dirty="0">
                <a:latin typeface="Arial" panose="020B0604020202020204" pitchFamily="34" charset="0"/>
                <a:cs typeface="Arial" panose="020B0604020202020204" pitchFamily="34" charset="0"/>
              </a:rPr>
              <a:t>Academic institution</a:t>
            </a:r>
          </a:p>
          <a:p>
            <a:pPr algn="ctr"/>
            <a:r>
              <a:rPr lang="en-US" dirty="0">
                <a:latin typeface="Arial" panose="020B0604020202020204" pitchFamily="34" charset="0"/>
                <a:cs typeface="Arial" panose="020B0604020202020204" pitchFamily="34" charset="0"/>
              </a:rPr>
              <a:t>Date </a:t>
            </a:r>
          </a:p>
        </p:txBody>
      </p:sp>
      <p:pic>
        <p:nvPicPr>
          <p:cNvPr id="7" name="Picture Placeholder 6">
            <a:extLst>
              <a:ext uri="{FF2B5EF4-FFF2-40B4-BE49-F238E27FC236}">
                <a16:creationId xmlns:a16="http://schemas.microsoft.com/office/drawing/2014/main" id="{79206347-0DE1-4A70-87D8-3825D5A4BF15}"/>
              </a:ext>
            </a:extLst>
          </p:cNvPr>
          <p:cNvPicPr>
            <a:picLocks noGrp="1" noChangeAspect="1"/>
          </p:cNvPicPr>
          <p:nvPr>
            <p:ph type="pic" sz="quarter" idx="10"/>
          </p:nvPr>
        </p:nvPicPr>
        <p:blipFill>
          <a:blip r:embed="rId3"/>
          <a:srcRect l="19338" r="19338"/>
          <a:stretch>
            <a:fillRect/>
          </a:stretch>
        </p:blipFill>
        <p:spPr/>
      </p:pic>
    </p:spTree>
    <p:extLst>
      <p:ext uri="{BB962C8B-B14F-4D97-AF65-F5344CB8AC3E}">
        <p14:creationId xmlns:p14="http://schemas.microsoft.com/office/powerpoint/2010/main" val="373798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AC7D2A7-7192-4F25-9EA6-B709E6BD9A64}"/>
              </a:ext>
            </a:extLst>
          </p:cNvPr>
          <p:cNvSpPr>
            <a:spLocks noGrp="1"/>
          </p:cNvSpPr>
          <p:nvPr>
            <p:ph type="body" idx="1"/>
          </p:nvPr>
        </p:nvSpPr>
        <p:spPr>
          <a:xfrm>
            <a:off x="912060" y="2358189"/>
            <a:ext cx="10515600" cy="1925053"/>
          </a:xfrm>
        </p:spPr>
        <p:txBody>
          <a:bodyPr>
            <a:normAutofit fontScale="92500" lnSpcReduction="10000"/>
          </a:bodyPr>
          <a:lstStyle/>
          <a:p>
            <a:r>
              <a:rPr lang="en-US" sz="2800" b="0" i="0" dirty="0">
                <a:effectLst/>
                <a:latin typeface="Arial" panose="020B0604020202020204" pitchFamily="34" charset="0"/>
              </a:rPr>
              <a:t>Article 1</a:t>
            </a:r>
          </a:p>
          <a:p>
            <a:pPr algn="l"/>
            <a:r>
              <a:rPr lang="en-US" sz="2800" b="0" i="0" dirty="0">
                <a:effectLst/>
                <a:latin typeface="Arial" panose="020B0604020202020204" pitchFamily="34" charset="0"/>
              </a:rPr>
              <a:t>Dabholkar, P. A., Shepherd, C. D., &amp; Thorpe, D. I. (2000). A comprehensive framework for service quality: an investigation of critical conceptual and measurement issues through a longitudinal study. </a:t>
            </a:r>
            <a:r>
              <a:rPr lang="en-US" sz="2800" b="0" i="1" dirty="0">
                <a:effectLst/>
                <a:latin typeface="Arial" panose="020B0604020202020204" pitchFamily="34" charset="0"/>
              </a:rPr>
              <a:t>Journal of retailing</a:t>
            </a:r>
            <a:r>
              <a:rPr lang="en-US" sz="2800" b="0" i="0" dirty="0">
                <a:effectLst/>
                <a:latin typeface="Arial" panose="020B0604020202020204" pitchFamily="34" charset="0"/>
              </a:rPr>
              <a:t>, </a:t>
            </a:r>
            <a:r>
              <a:rPr lang="en-US" sz="2800" b="0" i="1" dirty="0">
                <a:effectLst/>
                <a:latin typeface="Arial" panose="020B0604020202020204" pitchFamily="34" charset="0"/>
              </a:rPr>
              <a:t>76</a:t>
            </a:r>
            <a:r>
              <a:rPr lang="en-US" sz="2800" b="0" i="0" dirty="0">
                <a:effectLst/>
                <a:latin typeface="Arial" panose="020B0604020202020204" pitchFamily="34" charset="0"/>
              </a:rPr>
              <a:t>(2), 139-173.</a:t>
            </a:r>
            <a:endParaRPr lang="en-US" sz="2800" dirty="0"/>
          </a:p>
        </p:txBody>
      </p:sp>
    </p:spTree>
    <p:extLst>
      <p:ext uri="{BB962C8B-B14F-4D97-AF65-F5344CB8AC3E}">
        <p14:creationId xmlns:p14="http://schemas.microsoft.com/office/powerpoint/2010/main" val="426921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3" name="Subtitle 2">
            <a:extLst>
              <a:ext uri="{FF2B5EF4-FFF2-40B4-BE49-F238E27FC236}">
                <a16:creationId xmlns:a16="http://schemas.microsoft.com/office/drawing/2014/main" id="{2198AA37-E298-4CD8-9F0F-2123ACFD9653}"/>
              </a:ext>
            </a:extLst>
          </p:cNvPr>
          <p:cNvSpPr>
            <a:spLocks noGrp="1"/>
          </p:cNvSpPr>
          <p:nvPr>
            <p:ph type="subTitle" idx="1"/>
          </p:nvPr>
        </p:nvSpPr>
        <p:spPr>
          <a:xfrm>
            <a:off x="448671" y="220019"/>
            <a:ext cx="11328225" cy="585200"/>
          </a:xfrm>
        </p:spPr>
        <p:txBody>
          <a:bodyPr/>
          <a:lstStyle/>
          <a:p>
            <a:pPr algn="ctr">
              <a:lnSpc>
                <a:spcPct val="150000"/>
              </a:lnSpc>
            </a:pPr>
            <a:r>
              <a:rPr lang="en-US" sz="2400" b="1" dirty="0">
                <a:latin typeface="Corbel Headings"/>
                <a:cs typeface="Arial" panose="020B0604020202020204" pitchFamily="34" charset="0"/>
              </a:rPr>
              <a:t>Introduction</a:t>
            </a:r>
          </a:p>
        </p:txBody>
      </p:sp>
      <p:sp>
        <p:nvSpPr>
          <p:cNvPr id="7" name="TextBox 6">
            <a:extLst>
              <a:ext uri="{FF2B5EF4-FFF2-40B4-BE49-F238E27FC236}">
                <a16:creationId xmlns:a16="http://schemas.microsoft.com/office/drawing/2014/main" id="{0D751E44-5C51-459B-AACD-203C9C445F06}"/>
              </a:ext>
            </a:extLst>
          </p:cNvPr>
          <p:cNvSpPr txBox="1"/>
          <p:nvPr/>
        </p:nvSpPr>
        <p:spPr>
          <a:xfrm>
            <a:off x="218365" y="832513"/>
            <a:ext cx="11832608" cy="5930085"/>
          </a:xfrm>
          <a:prstGeom prst="rect">
            <a:avLst/>
          </a:prstGeom>
          <a:noFill/>
        </p:spPr>
        <p:txBody>
          <a:bodyPr wrap="square" rtlCol="0">
            <a:spAutoFit/>
          </a:bodyPr>
          <a:lstStyle/>
          <a:p>
            <a:pPr>
              <a:lnSpc>
                <a:spcPct val="150000"/>
              </a:lnSpc>
            </a:pPr>
            <a:r>
              <a:rPr lang="en-US" sz="1700" dirty="0">
                <a:solidFill>
                  <a:schemeClr val="bg1"/>
                </a:solidFill>
                <a:latin typeface="Arial" panose="020B0604020202020204" pitchFamily="34" charset="0"/>
                <a:cs typeface="Arial" panose="020B0604020202020204" pitchFamily="34" charset="0"/>
              </a:rPr>
              <a:t>Service quality is the comparison of expectation of service with performance of that service. Organizations recognize that to survive, grow and retain their customers, they ought to provide high quality services. This realization is evident on the amount of research and studies that has been conducted on that particular area over the past couple of years. The studies have also sought to address conceptual and measurement issues regarding service quality. The studies have addressed some of these issues while others have not been addressed. Dabholkar, Shepherd and Thorpe conducted a longitudinal study to investigate critical conceptual and measurement issues by testing a comprehensive framework of service quality. </a:t>
            </a:r>
          </a:p>
          <a:p>
            <a:pPr>
              <a:lnSpc>
                <a:spcPct val="150000"/>
              </a:lnSpc>
            </a:pPr>
            <a:r>
              <a:rPr lang="en-US" sz="1700" b="1" dirty="0">
                <a:solidFill>
                  <a:schemeClr val="bg1"/>
                </a:solidFill>
                <a:latin typeface="Arial" panose="020B0604020202020204" pitchFamily="34" charset="0"/>
                <a:cs typeface="Arial" panose="020B0604020202020204" pitchFamily="34" charset="0"/>
              </a:rPr>
              <a:t>Conceptual Issues in Service Quality</a:t>
            </a:r>
          </a:p>
          <a:p>
            <a:pPr marL="742950" lvl="1" indent="-285750">
              <a:lnSpc>
                <a:spcPct val="150000"/>
              </a:lnSpc>
              <a:buFont typeface="Wingdings" panose="05000000000000000000" pitchFamily="2" charset="2"/>
              <a:buChar char="v"/>
            </a:pPr>
            <a:r>
              <a:rPr lang="en-US" sz="1700" dirty="0">
                <a:solidFill>
                  <a:schemeClr val="bg1"/>
                </a:solidFill>
                <a:latin typeface="Arial" panose="020B0604020202020204" pitchFamily="34" charset="0"/>
                <a:cs typeface="Arial" panose="020B0604020202020204" pitchFamily="34" charset="0"/>
              </a:rPr>
              <a:t>Conceptualization of factors related to service quality as component or dimension of construct rather than precursors to the evaluation of service quality. </a:t>
            </a:r>
          </a:p>
          <a:p>
            <a:pPr marL="742950" lvl="1" indent="-285750">
              <a:lnSpc>
                <a:spcPct val="150000"/>
              </a:lnSpc>
              <a:buFont typeface="Wingdings" panose="05000000000000000000" pitchFamily="2" charset="2"/>
              <a:buChar char="v"/>
            </a:pPr>
            <a:r>
              <a:rPr lang="en-US" sz="1700" dirty="0">
                <a:solidFill>
                  <a:schemeClr val="bg1"/>
                </a:solidFill>
                <a:latin typeface="Arial" panose="020B0604020202020204" pitchFamily="34" charset="0"/>
                <a:cs typeface="Arial" panose="020B0604020202020204" pitchFamily="34" charset="0"/>
              </a:rPr>
              <a:t>Customer Satisfaction</a:t>
            </a:r>
          </a:p>
          <a:p>
            <a:pPr>
              <a:lnSpc>
                <a:spcPct val="150000"/>
              </a:lnSpc>
            </a:pPr>
            <a:r>
              <a:rPr lang="en-US" sz="1700" b="1" dirty="0">
                <a:solidFill>
                  <a:schemeClr val="bg1"/>
                </a:solidFill>
                <a:latin typeface="Arial" panose="020B0604020202020204" pitchFamily="34" charset="0"/>
                <a:cs typeface="Arial" panose="020B0604020202020204" pitchFamily="34" charset="0"/>
              </a:rPr>
              <a:t>Measurement Issues in Service Quality</a:t>
            </a:r>
          </a:p>
          <a:p>
            <a:pPr marL="742950" lvl="1" indent="-285750">
              <a:lnSpc>
                <a:spcPct val="150000"/>
              </a:lnSpc>
              <a:buFont typeface="Wingdings" panose="05000000000000000000" pitchFamily="2" charset="2"/>
              <a:buChar char="v"/>
            </a:pPr>
            <a:r>
              <a:rPr lang="en-US" sz="1700" dirty="0">
                <a:solidFill>
                  <a:schemeClr val="bg1"/>
                </a:solidFill>
                <a:latin typeface="Arial" panose="020B0604020202020204" pitchFamily="34" charset="0"/>
                <a:cs typeface="Arial" panose="020B0604020202020204" pitchFamily="34" charset="0"/>
              </a:rPr>
              <a:t>Should service quality be measured based on disconfirmation or perception. </a:t>
            </a:r>
          </a:p>
          <a:p>
            <a:pPr marL="742950" lvl="1" indent="-285750">
              <a:lnSpc>
                <a:spcPct val="150000"/>
              </a:lnSpc>
              <a:buFont typeface="Wingdings" panose="05000000000000000000" pitchFamily="2" charset="2"/>
              <a:buChar char="v"/>
            </a:pPr>
            <a:r>
              <a:rPr lang="en-US" sz="1700" dirty="0">
                <a:solidFill>
                  <a:schemeClr val="bg1"/>
                </a:solidFill>
                <a:latin typeface="Arial" panose="020B0604020202020204" pitchFamily="34" charset="0"/>
                <a:cs typeface="Arial" panose="020B0604020202020204" pitchFamily="34" charset="0"/>
              </a:rPr>
              <a:t>Discriminant validity, reliability and variance restriction problems of disconfirmation. </a:t>
            </a:r>
          </a:p>
          <a:p>
            <a:pPr marL="742950" lvl="1" indent="-285750">
              <a:lnSpc>
                <a:spcPct val="150000"/>
              </a:lnSpc>
              <a:buFont typeface="Wingdings" panose="05000000000000000000" pitchFamily="2" charset="2"/>
              <a:buChar char="v"/>
            </a:pPr>
            <a:r>
              <a:rPr lang="en-US" sz="1700" dirty="0">
                <a:solidFill>
                  <a:schemeClr val="bg1"/>
                </a:solidFill>
                <a:latin typeface="Arial" panose="020B0604020202020204" pitchFamily="34" charset="0"/>
                <a:cs typeface="Arial" panose="020B0604020202020204" pitchFamily="34" charset="0"/>
              </a:rPr>
              <a:t>The validity of the measurement designs (cross-sectional and longitudinal research designs).</a:t>
            </a:r>
          </a:p>
        </p:txBody>
      </p:sp>
    </p:spTree>
    <p:extLst>
      <p:ext uri="{BB962C8B-B14F-4D97-AF65-F5344CB8AC3E}">
        <p14:creationId xmlns:p14="http://schemas.microsoft.com/office/powerpoint/2010/main" val="4249766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2994387" y="171529"/>
            <a:ext cx="5658293" cy="674632"/>
          </a:xfrm>
        </p:spPr>
        <p:txBody>
          <a:bodyPr/>
          <a:lstStyle/>
          <a:p>
            <a:r>
              <a:rPr lang="en-US" dirty="0"/>
              <a:t>Methodology</a:t>
            </a:r>
          </a:p>
        </p:txBody>
      </p:sp>
      <p:sp>
        <p:nvSpPr>
          <p:cNvPr id="4" name="TextBox 3">
            <a:extLst>
              <a:ext uri="{FF2B5EF4-FFF2-40B4-BE49-F238E27FC236}">
                <a16:creationId xmlns:a16="http://schemas.microsoft.com/office/drawing/2014/main" id="{F22BF268-C3B0-4EA4-A921-22E349D136A7}"/>
              </a:ext>
            </a:extLst>
          </p:cNvPr>
          <p:cNvSpPr txBox="1"/>
          <p:nvPr/>
        </p:nvSpPr>
        <p:spPr>
          <a:xfrm>
            <a:off x="286603" y="928048"/>
            <a:ext cx="11600597" cy="3693319"/>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chemeClr val="bg1"/>
                </a:solidFill>
                <a:latin typeface="Arial" panose="020B0604020202020204" pitchFamily="34" charset="0"/>
                <a:cs typeface="Arial" panose="020B0604020202020204" pitchFamily="34" charset="0"/>
              </a:rPr>
              <a:t>A longitudinal study was conducted to investigate measurement issues. Perceived expectations were measured and perceived performance. To calculate computed disconfirmation, perceived expectation was subtracted from  the perceptions. </a:t>
            </a:r>
          </a:p>
          <a:p>
            <a:pPr marL="285750" indent="-285750">
              <a:buFont typeface="Wingdings" panose="05000000000000000000" pitchFamily="2" charset="2"/>
              <a:buChar char="v"/>
            </a:pPr>
            <a:r>
              <a:rPr lang="en-US" dirty="0">
                <a:solidFill>
                  <a:schemeClr val="bg1"/>
                </a:solidFill>
                <a:latin typeface="Arial" panose="020B0604020202020204" pitchFamily="34" charset="0"/>
                <a:cs typeface="Arial" panose="020B0604020202020204" pitchFamily="34" charset="0"/>
              </a:rPr>
              <a:t>The data used in the longitudinal study was collected from the pictorial directory division customers that contained churches. </a:t>
            </a:r>
          </a:p>
          <a:p>
            <a:pPr marL="285750" indent="-285750">
              <a:buFont typeface="Wingdings" panose="05000000000000000000" pitchFamily="2" charset="2"/>
              <a:buChar char="v"/>
            </a:pPr>
            <a:r>
              <a:rPr lang="en-US" dirty="0">
                <a:solidFill>
                  <a:schemeClr val="bg1"/>
                </a:solidFill>
                <a:latin typeface="Arial" panose="020B0604020202020204" pitchFamily="34" charset="0"/>
                <a:cs typeface="Arial" panose="020B0604020202020204" pitchFamily="34" charset="0"/>
              </a:rPr>
              <a:t>The sample size was 397 with the response rate being 79.4%</a:t>
            </a:r>
          </a:p>
          <a:p>
            <a:pPr marL="285750" indent="-285750">
              <a:buFont typeface="Wingdings" panose="05000000000000000000" pitchFamily="2" charset="2"/>
              <a:buChar char="v"/>
            </a:pPr>
            <a:r>
              <a:rPr lang="en-US" dirty="0">
                <a:solidFill>
                  <a:schemeClr val="bg1"/>
                </a:solidFill>
                <a:latin typeface="Arial" panose="020B0604020202020204" pitchFamily="34" charset="0"/>
                <a:cs typeface="Arial" panose="020B0604020202020204" pitchFamily="34" charset="0"/>
              </a:rPr>
              <a:t>Data used in the study was collected through interviews. (Respondents were contacted twice, before and after they receive a service.)</a:t>
            </a:r>
          </a:p>
          <a:p>
            <a:pPr marL="285750" indent="-285750">
              <a:buFont typeface="Wingdings" panose="05000000000000000000" pitchFamily="2" charset="2"/>
              <a:buChar char="v"/>
            </a:pPr>
            <a:r>
              <a:rPr lang="en-US" dirty="0">
                <a:solidFill>
                  <a:schemeClr val="bg1"/>
                </a:solidFill>
                <a:latin typeface="Arial" panose="020B0604020202020204" pitchFamily="34" charset="0"/>
                <a:cs typeface="Arial" panose="020B0604020202020204" pitchFamily="34" charset="0"/>
              </a:rPr>
              <a:t>A confirmatory factor analysis was also done on items that was used to capture factors applicable for service quality. The specified factors include comfort, features, reliability and personal attention. From the confirmatory factor analysis, three sets of measures were tested including computer disconfirmation, perceptions and measured disconfirmation.</a:t>
            </a:r>
          </a:p>
          <a:p>
            <a:r>
              <a:rPr lang="en-US" dirty="0">
                <a:solidFill>
                  <a:schemeClr val="bg1"/>
                </a:solidFill>
                <a:latin typeface="Arial" panose="020B060402020202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4C7B2BF9-F63E-4C90-8681-C382FF33DC24}"/>
              </a:ext>
            </a:extLst>
          </p:cNvPr>
          <p:cNvPicPr>
            <a:picLocks noChangeAspect="1"/>
          </p:cNvPicPr>
          <p:nvPr/>
        </p:nvPicPr>
        <p:blipFill>
          <a:blip r:embed="rId3"/>
          <a:stretch>
            <a:fillRect/>
          </a:stretch>
        </p:blipFill>
        <p:spPr>
          <a:xfrm>
            <a:off x="2327225" y="4285397"/>
            <a:ext cx="6830424" cy="2439015"/>
          </a:xfrm>
          <a:prstGeom prst="rect">
            <a:avLst/>
          </a:prstGeom>
        </p:spPr>
      </p:pic>
    </p:spTree>
    <p:extLst>
      <p:ext uri="{BB962C8B-B14F-4D97-AF65-F5344CB8AC3E}">
        <p14:creationId xmlns:p14="http://schemas.microsoft.com/office/powerpoint/2010/main" val="411079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2994388" y="171529"/>
            <a:ext cx="5143500" cy="879628"/>
          </a:xfrm>
        </p:spPr>
        <p:txBody>
          <a:bodyPr/>
          <a:lstStyle/>
          <a:p>
            <a:r>
              <a:rPr lang="en-US" dirty="0"/>
              <a:t>Results</a:t>
            </a:r>
          </a:p>
        </p:txBody>
      </p:sp>
      <p:sp>
        <p:nvSpPr>
          <p:cNvPr id="4" name="TextBox 3">
            <a:extLst>
              <a:ext uri="{FF2B5EF4-FFF2-40B4-BE49-F238E27FC236}">
                <a16:creationId xmlns:a16="http://schemas.microsoft.com/office/drawing/2014/main" id="{B1E13431-E070-4E99-93F6-17A5D636A1A9}"/>
              </a:ext>
            </a:extLst>
          </p:cNvPr>
          <p:cNvSpPr txBox="1"/>
          <p:nvPr/>
        </p:nvSpPr>
        <p:spPr>
          <a:xfrm>
            <a:off x="450376" y="914400"/>
            <a:ext cx="11313994" cy="5898218"/>
          </a:xfrm>
          <a:prstGeom prst="rect">
            <a:avLst/>
          </a:prstGeom>
          <a:noFill/>
        </p:spPr>
        <p:txBody>
          <a:bodyPr wrap="square" rtlCol="0">
            <a:spAutoFit/>
          </a:bodyPr>
          <a:lstStyle/>
          <a:p>
            <a:pPr marL="285750" indent="-285750">
              <a:lnSpc>
                <a:spcPct val="200000"/>
              </a:lnSpc>
              <a:buFont typeface="Wingdings" panose="05000000000000000000" pitchFamily="2" charset="2"/>
              <a:buChar char="v"/>
            </a:pPr>
            <a:r>
              <a:rPr lang="en-US" sz="2400" dirty="0">
                <a:solidFill>
                  <a:schemeClr val="bg1"/>
                </a:solidFill>
              </a:rPr>
              <a:t>The study indicates factors that factors pertinent to service quality are conceived better as its precursor instead of its components. </a:t>
            </a:r>
          </a:p>
          <a:p>
            <a:pPr marL="285750" indent="-285750">
              <a:lnSpc>
                <a:spcPct val="200000"/>
              </a:lnSpc>
              <a:buFont typeface="Wingdings" panose="05000000000000000000" pitchFamily="2" charset="2"/>
              <a:buChar char="v"/>
            </a:pPr>
            <a:r>
              <a:rPr lang="en-US" sz="2400" dirty="0">
                <a:solidFill>
                  <a:schemeClr val="bg1"/>
                </a:solidFill>
              </a:rPr>
              <a:t>Customer satisfaction intervenes the impact of service quality on behavioral terms. </a:t>
            </a:r>
          </a:p>
          <a:p>
            <a:pPr marL="285750" indent="-285750">
              <a:lnSpc>
                <a:spcPct val="200000"/>
              </a:lnSpc>
              <a:buFont typeface="Wingdings" panose="05000000000000000000" pitchFamily="2" charset="2"/>
              <a:buChar char="v"/>
            </a:pPr>
            <a:r>
              <a:rPr lang="en-US" sz="2400" dirty="0">
                <a:solidFill>
                  <a:schemeClr val="bg1"/>
                </a:solidFill>
              </a:rPr>
              <a:t>Organizations prefer direct measures of disconfirmation over difference scores that are achieved through computation of expectations and perceptions. </a:t>
            </a:r>
          </a:p>
          <a:p>
            <a:pPr marL="285750" indent="-285750">
              <a:lnSpc>
                <a:spcPct val="200000"/>
              </a:lnSpc>
              <a:buFont typeface="Wingdings" panose="05000000000000000000" pitchFamily="2" charset="2"/>
              <a:buChar char="v"/>
            </a:pPr>
            <a:r>
              <a:rPr lang="en-US" sz="2400" dirty="0">
                <a:solidFill>
                  <a:schemeClr val="bg1"/>
                </a:solidFill>
              </a:rPr>
              <a:t>Measured disconfirmation and perceptions provided various advantages over computerized.</a:t>
            </a:r>
          </a:p>
          <a:p>
            <a:pPr marL="285750" indent="-285750">
              <a:lnSpc>
                <a:spcPct val="200000"/>
              </a:lnSpc>
              <a:buFont typeface="Wingdings" panose="05000000000000000000" pitchFamily="2" charset="2"/>
              <a:buChar char="v"/>
            </a:pPr>
            <a:endParaRPr lang="en-US" sz="2400" dirty="0">
              <a:solidFill>
                <a:schemeClr val="bg1"/>
              </a:solidFill>
            </a:endParaRPr>
          </a:p>
        </p:txBody>
      </p:sp>
    </p:spTree>
    <p:extLst>
      <p:ext uri="{BB962C8B-B14F-4D97-AF65-F5344CB8AC3E}">
        <p14:creationId xmlns:p14="http://schemas.microsoft.com/office/powerpoint/2010/main" val="56899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2994388" y="171529"/>
            <a:ext cx="5143500" cy="879628"/>
          </a:xfrm>
        </p:spPr>
        <p:txBody>
          <a:bodyPr/>
          <a:lstStyle/>
          <a:p>
            <a:r>
              <a:rPr lang="en-US" dirty="0"/>
              <a:t>Questions</a:t>
            </a:r>
          </a:p>
        </p:txBody>
      </p:sp>
      <p:sp>
        <p:nvSpPr>
          <p:cNvPr id="3" name="TextBox 2">
            <a:extLst>
              <a:ext uri="{FF2B5EF4-FFF2-40B4-BE49-F238E27FC236}">
                <a16:creationId xmlns:a16="http://schemas.microsoft.com/office/drawing/2014/main" id="{40EB1938-BE0A-4D87-8CFD-E88AF90586B4}"/>
              </a:ext>
            </a:extLst>
          </p:cNvPr>
          <p:cNvSpPr txBox="1"/>
          <p:nvPr/>
        </p:nvSpPr>
        <p:spPr>
          <a:xfrm>
            <a:off x="208547" y="1058779"/>
            <a:ext cx="11839074" cy="2932341"/>
          </a:xfrm>
          <a:prstGeom prst="rect">
            <a:avLst/>
          </a:prstGeom>
          <a:noFill/>
        </p:spPr>
        <p:txBody>
          <a:bodyPr wrap="square" rtlCol="0">
            <a:spAutoFit/>
          </a:bodyPr>
          <a:lstStyle/>
          <a:p>
            <a:pPr>
              <a:lnSpc>
                <a:spcPct val="200000"/>
              </a:lnSpc>
            </a:pPr>
            <a:r>
              <a:rPr lang="en-US" sz="2400" dirty="0">
                <a:solidFill>
                  <a:schemeClr val="bg1"/>
                </a:solidFill>
                <a:latin typeface="Arial" panose="020B0604020202020204" pitchFamily="34" charset="0"/>
                <a:cs typeface="Arial" panose="020B0604020202020204" pitchFamily="34" charset="0"/>
              </a:rPr>
              <a:t>What impact does perceived service quality dimensions have on customer satisfaction?</a:t>
            </a:r>
          </a:p>
          <a:p>
            <a:pPr>
              <a:lnSpc>
                <a:spcPct val="200000"/>
              </a:lnSpc>
            </a:pPr>
            <a:r>
              <a:rPr lang="en-US" sz="2400" dirty="0">
                <a:solidFill>
                  <a:schemeClr val="bg1"/>
                </a:solidFill>
                <a:latin typeface="Arial" panose="020B0604020202020204" pitchFamily="34" charset="0"/>
                <a:cs typeface="Arial" panose="020B0604020202020204" pitchFamily="34" charset="0"/>
              </a:rPr>
              <a:t>What is the impact of service quality delivery on customer satisfaction?</a:t>
            </a:r>
          </a:p>
          <a:p>
            <a:pPr>
              <a:lnSpc>
                <a:spcPct val="200000"/>
              </a:lnSpc>
            </a:pPr>
            <a:r>
              <a:rPr lang="en-US" sz="2400" dirty="0">
                <a:solidFill>
                  <a:schemeClr val="bg1"/>
                </a:solidFill>
                <a:latin typeface="Arial" panose="020B0604020202020204" pitchFamily="34" charset="0"/>
                <a:cs typeface="Arial" panose="020B0604020202020204" pitchFamily="34" charset="0"/>
              </a:rPr>
              <a:t>How does customer perceived service quality influence their behavioral intentions?</a:t>
            </a:r>
          </a:p>
        </p:txBody>
      </p:sp>
    </p:spTree>
    <p:extLst>
      <p:ext uri="{BB962C8B-B14F-4D97-AF65-F5344CB8AC3E}">
        <p14:creationId xmlns:p14="http://schemas.microsoft.com/office/powerpoint/2010/main" val="3422017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AC7D2A7-7192-4F25-9EA6-B709E6BD9A64}"/>
              </a:ext>
            </a:extLst>
          </p:cNvPr>
          <p:cNvSpPr>
            <a:spLocks noGrp="1"/>
          </p:cNvSpPr>
          <p:nvPr>
            <p:ph type="body" idx="1"/>
          </p:nvPr>
        </p:nvSpPr>
        <p:spPr>
          <a:xfrm>
            <a:off x="1040396" y="1491916"/>
            <a:ext cx="10515600" cy="2422358"/>
          </a:xfrm>
        </p:spPr>
        <p:txBody>
          <a:bodyPr>
            <a:normAutofit/>
          </a:bodyPr>
          <a:lstStyle/>
          <a:p>
            <a:pPr>
              <a:lnSpc>
                <a:spcPct val="200000"/>
              </a:lnSpc>
            </a:pPr>
            <a:r>
              <a:rPr lang="en-US" sz="2400" b="0" i="0" dirty="0">
                <a:effectLst/>
                <a:latin typeface="Arial" panose="020B0604020202020204" pitchFamily="34" charset="0"/>
              </a:rPr>
              <a:t>Article 2</a:t>
            </a:r>
          </a:p>
          <a:p>
            <a:pPr algn="l">
              <a:lnSpc>
                <a:spcPct val="200000"/>
              </a:lnSpc>
            </a:pPr>
            <a:r>
              <a:rPr lang="en-US" sz="2400" b="0" i="0" dirty="0" err="1">
                <a:effectLst/>
                <a:latin typeface="Arial" panose="020B0604020202020204" pitchFamily="34" charset="0"/>
              </a:rPr>
              <a:t>Yg</a:t>
            </a:r>
            <a:r>
              <a:rPr lang="en-US" sz="2400" b="0" i="0" dirty="0">
                <a:effectLst/>
                <a:latin typeface="Arial" panose="020B0604020202020204" pitchFamily="34" charset="0"/>
              </a:rPr>
              <a:t>, C. A. O. (1989). Concept fallibility in organizational science. </a:t>
            </a:r>
            <a:r>
              <a:rPr lang="en-US" sz="2400" b="0" i="1" dirty="0">
                <a:effectLst/>
                <a:latin typeface="Arial" panose="020B0604020202020204" pitchFamily="34" charset="0"/>
              </a:rPr>
              <a:t>Academy of Management Review</a:t>
            </a:r>
            <a:r>
              <a:rPr lang="en-US" sz="2400" b="0" i="0" dirty="0">
                <a:effectLst/>
                <a:latin typeface="Arial" panose="020B0604020202020204" pitchFamily="34" charset="0"/>
              </a:rPr>
              <a:t>, </a:t>
            </a:r>
            <a:r>
              <a:rPr lang="en-US" sz="2400" b="0" i="1" dirty="0">
                <a:effectLst/>
                <a:latin typeface="Arial" panose="020B0604020202020204" pitchFamily="34" charset="0"/>
              </a:rPr>
              <a:t>14</a:t>
            </a:r>
            <a:r>
              <a:rPr lang="en-US" sz="2400" b="0" i="0" dirty="0">
                <a:effectLst/>
                <a:latin typeface="Arial" panose="020B0604020202020204" pitchFamily="34" charset="0"/>
              </a:rPr>
              <a:t>(4), 579-594.</a:t>
            </a:r>
            <a:endParaRPr lang="en-US" sz="2400" dirty="0"/>
          </a:p>
        </p:txBody>
      </p:sp>
    </p:spTree>
    <p:extLst>
      <p:ext uri="{BB962C8B-B14F-4D97-AF65-F5344CB8AC3E}">
        <p14:creationId xmlns:p14="http://schemas.microsoft.com/office/powerpoint/2010/main" val="1357475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3235020" y="0"/>
            <a:ext cx="5143500" cy="879628"/>
          </a:xfrm>
        </p:spPr>
        <p:txBody>
          <a:bodyPr/>
          <a:lstStyle/>
          <a:p>
            <a:r>
              <a:rPr lang="en-US" dirty="0"/>
              <a:t>Introduction</a:t>
            </a:r>
          </a:p>
        </p:txBody>
      </p:sp>
      <p:sp>
        <p:nvSpPr>
          <p:cNvPr id="4" name="TextBox 3">
            <a:extLst>
              <a:ext uri="{FF2B5EF4-FFF2-40B4-BE49-F238E27FC236}">
                <a16:creationId xmlns:a16="http://schemas.microsoft.com/office/drawing/2014/main" id="{13F7A272-AAF9-463A-A817-EE50068657F0}"/>
              </a:ext>
            </a:extLst>
          </p:cNvPr>
          <p:cNvSpPr txBox="1"/>
          <p:nvPr/>
        </p:nvSpPr>
        <p:spPr>
          <a:xfrm>
            <a:off x="0" y="740171"/>
            <a:ext cx="11999494" cy="6081217"/>
          </a:xfrm>
          <a:prstGeom prst="rect">
            <a:avLst/>
          </a:prstGeom>
          <a:noFill/>
        </p:spPr>
        <p:txBody>
          <a:bodyPr wrap="square" rtlCol="0">
            <a:spAutoFit/>
          </a:bodyPr>
          <a:lstStyle/>
          <a:p>
            <a:pPr marL="285750" indent="-28575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The article “Concept Fallibility in Organizational Science” by YG is concerned with the practice of defining, creating and reconceptualizing concepts for organizational science. It addresses the propensity of researchers to obtain concepts erroneously and loosely therefore making it hard for them to understand and to develop and test hypothesis. </a:t>
            </a:r>
          </a:p>
          <a:p>
            <a:pPr marL="285750" indent="-28575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The main source of fallibility identified and addressed is the concept of misinformation. </a:t>
            </a:r>
          </a:p>
          <a:p>
            <a:pPr algn="ctr">
              <a:lnSpc>
                <a:spcPct val="200000"/>
              </a:lnSpc>
            </a:pPr>
            <a:r>
              <a:rPr lang="en-US" sz="2200" b="1" dirty="0">
                <a:solidFill>
                  <a:schemeClr val="bg1"/>
                </a:solidFill>
                <a:latin typeface="Arial" panose="020B0604020202020204" pitchFamily="34" charset="0"/>
                <a:cs typeface="Arial" panose="020B0604020202020204" pitchFamily="34" charset="0"/>
              </a:rPr>
              <a:t>Concepts, concept travelling and concept stretching</a:t>
            </a:r>
          </a:p>
          <a:p>
            <a:pPr marL="742950" lvl="1" indent="-28575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Concepts include Motivation and variable.</a:t>
            </a:r>
          </a:p>
          <a:p>
            <a:pPr marL="742950" lvl="1" indent="-28575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Concept travelling means that the concepts are accurate enough to define and test it. </a:t>
            </a:r>
          </a:p>
          <a:p>
            <a:pPr marL="742950" lvl="1" indent="-28575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Concept stretching leads to unclear and amorphous conceptualization . </a:t>
            </a:r>
          </a:p>
        </p:txBody>
      </p:sp>
    </p:spTree>
    <p:extLst>
      <p:ext uri="{BB962C8B-B14F-4D97-AF65-F5344CB8AC3E}">
        <p14:creationId xmlns:p14="http://schemas.microsoft.com/office/powerpoint/2010/main" val="184357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561474" y="171529"/>
            <a:ext cx="10972800" cy="879628"/>
          </a:xfrm>
        </p:spPr>
        <p:txBody>
          <a:bodyPr/>
          <a:lstStyle/>
          <a:p>
            <a:pPr algn="ctr"/>
            <a:r>
              <a:rPr lang="en-US" sz="3200" dirty="0"/>
              <a:t>Differences between Theoretical and empirical concepts</a:t>
            </a:r>
          </a:p>
        </p:txBody>
      </p:sp>
      <p:sp>
        <p:nvSpPr>
          <p:cNvPr id="5" name="TextBox 4">
            <a:extLst>
              <a:ext uri="{FF2B5EF4-FFF2-40B4-BE49-F238E27FC236}">
                <a16:creationId xmlns:a16="http://schemas.microsoft.com/office/drawing/2014/main" id="{28A6E485-D983-4C42-8675-58F069C718DF}"/>
              </a:ext>
            </a:extLst>
          </p:cNvPr>
          <p:cNvSpPr txBox="1"/>
          <p:nvPr/>
        </p:nvSpPr>
        <p:spPr>
          <a:xfrm>
            <a:off x="176463" y="1042737"/>
            <a:ext cx="11694695" cy="5113644"/>
          </a:xfrm>
          <a:prstGeom prst="rect">
            <a:avLst/>
          </a:prstGeom>
          <a:noFill/>
        </p:spPr>
        <p:txBody>
          <a:bodyPr wrap="square" rtlCol="0">
            <a:spAutoFit/>
          </a:bodyPr>
          <a:lstStyle/>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Making a distinction between theoretical and empirical concepts is crucial to proper development of concepts. </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Theoretical concepts are described by their systematic or organizational meaning that is obtained from the role of the concept in the theory. The meaning of theoretical concepts are not derived from observable characteristics. </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Examples of theoretical concepts include adaptation, efficacy, entropy, feedback, homeostasis, isomorphism and synergy.</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Empirical concepts have meanings that can be utilized in abstract and concrete concepts. Empirical concepts can be placed in an upward or downward position on the ladder of abstraction. </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Examples of empirical concepts are communication, decision, group, conflict, puzzle, problem and participation.  </a:t>
            </a:r>
          </a:p>
        </p:txBody>
      </p:sp>
    </p:spTree>
    <p:extLst>
      <p:ext uri="{BB962C8B-B14F-4D97-AF65-F5344CB8AC3E}">
        <p14:creationId xmlns:p14="http://schemas.microsoft.com/office/powerpoint/2010/main" val="1999737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561474" y="171529"/>
            <a:ext cx="10972800" cy="879628"/>
          </a:xfrm>
        </p:spPr>
        <p:txBody>
          <a:bodyPr/>
          <a:lstStyle/>
          <a:p>
            <a:pPr algn="ctr"/>
            <a:r>
              <a:rPr lang="en-US" sz="3200" dirty="0"/>
              <a:t>Approach to concept formation</a:t>
            </a:r>
          </a:p>
        </p:txBody>
      </p:sp>
      <p:sp>
        <p:nvSpPr>
          <p:cNvPr id="5" name="TextBox 4">
            <a:extLst>
              <a:ext uri="{FF2B5EF4-FFF2-40B4-BE49-F238E27FC236}">
                <a16:creationId xmlns:a16="http://schemas.microsoft.com/office/drawing/2014/main" id="{28A6E485-D983-4C42-8675-58F069C718DF}"/>
              </a:ext>
            </a:extLst>
          </p:cNvPr>
          <p:cNvSpPr txBox="1"/>
          <p:nvPr/>
        </p:nvSpPr>
        <p:spPr>
          <a:xfrm>
            <a:off x="176463" y="1042737"/>
            <a:ext cx="11694695" cy="4651979"/>
          </a:xfrm>
          <a:prstGeom prst="rect">
            <a:avLst/>
          </a:prstGeom>
          <a:noFill/>
        </p:spPr>
        <p:txBody>
          <a:bodyPr wrap="square" rtlCol="0">
            <a:spAutoFit/>
          </a:bodyPr>
          <a:lstStyle/>
          <a:p>
            <a:pPr algn="ctr">
              <a:lnSpc>
                <a:spcPct val="150000"/>
              </a:lnSpc>
            </a:pPr>
            <a:r>
              <a:rPr lang="en-US" sz="2000" b="1" dirty="0">
                <a:solidFill>
                  <a:schemeClr val="bg1"/>
                </a:solidFill>
                <a:latin typeface="Arial" panose="020B0604020202020204" pitchFamily="34" charset="0"/>
                <a:cs typeface="Arial" panose="020B0604020202020204" pitchFamily="34" charset="0"/>
              </a:rPr>
              <a:t>Negation approach</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It is based on the concept of </a:t>
            </a:r>
            <a:r>
              <a:rPr lang="en-US" sz="2000" i="1" dirty="0" err="1">
                <a:solidFill>
                  <a:schemeClr val="bg1"/>
                </a:solidFill>
                <a:latin typeface="Arial" panose="020B0604020202020204" pitchFamily="34" charset="0"/>
                <a:cs typeface="Arial" panose="020B0604020202020204" pitchFamily="34" charset="0"/>
              </a:rPr>
              <a:t>omnis</a:t>
            </a:r>
            <a:r>
              <a:rPr lang="en-US" sz="2000" i="1" dirty="0">
                <a:solidFill>
                  <a:schemeClr val="bg1"/>
                </a:solidFill>
                <a:latin typeface="Arial" panose="020B0604020202020204" pitchFamily="34" charset="0"/>
                <a:cs typeface="Arial" panose="020B0604020202020204" pitchFamily="34" charset="0"/>
              </a:rPr>
              <a:t> </a:t>
            </a:r>
            <a:r>
              <a:rPr lang="en-US" sz="2000" i="1" dirty="0" err="1">
                <a:solidFill>
                  <a:schemeClr val="bg1"/>
                </a:solidFill>
                <a:latin typeface="Arial" panose="020B0604020202020204" pitchFamily="34" charset="0"/>
                <a:cs typeface="Arial" panose="020B0604020202020204" pitchFamily="34" charset="0"/>
              </a:rPr>
              <a:t>determinatio</a:t>
            </a:r>
            <a:r>
              <a:rPr lang="en-US" sz="2000" i="1" dirty="0">
                <a:solidFill>
                  <a:schemeClr val="bg1"/>
                </a:solidFill>
                <a:latin typeface="Arial" panose="020B0604020202020204" pitchFamily="34" charset="0"/>
                <a:cs typeface="Arial" panose="020B0604020202020204" pitchFamily="34" charset="0"/>
              </a:rPr>
              <a:t> </a:t>
            </a:r>
            <a:r>
              <a:rPr lang="en-US" sz="2000" i="1" dirty="0" err="1">
                <a:solidFill>
                  <a:schemeClr val="bg1"/>
                </a:solidFill>
                <a:latin typeface="Arial" panose="020B0604020202020204" pitchFamily="34" charset="0"/>
                <a:cs typeface="Arial" panose="020B0604020202020204" pitchFamily="34" charset="0"/>
              </a:rPr>
              <a:t>est</a:t>
            </a:r>
            <a:r>
              <a:rPr lang="en-US" sz="2000" i="1" dirty="0">
                <a:solidFill>
                  <a:schemeClr val="bg1"/>
                </a:solidFill>
                <a:latin typeface="Arial" panose="020B0604020202020204" pitchFamily="34" charset="0"/>
                <a:cs typeface="Arial" panose="020B0604020202020204" pitchFamily="34" charset="0"/>
              </a:rPr>
              <a:t> </a:t>
            </a:r>
            <a:r>
              <a:rPr lang="en-US" sz="2000" i="1" dirty="0" err="1">
                <a:solidFill>
                  <a:schemeClr val="bg1"/>
                </a:solidFill>
                <a:latin typeface="Arial" panose="020B0604020202020204" pitchFamily="34" charset="0"/>
                <a:cs typeface="Arial" panose="020B0604020202020204" pitchFamily="34" charset="0"/>
              </a:rPr>
              <a:t>negatio</a:t>
            </a:r>
            <a:r>
              <a:rPr lang="en-US" sz="2000" i="1" dirty="0">
                <a:solidFill>
                  <a:schemeClr val="bg1"/>
                </a:solidFill>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which refers to the ability to identify things by negation. It assesses the with negation principle and without negation principle. This approach begins form the supposition that every determination entail a negation. </a:t>
            </a:r>
          </a:p>
          <a:p>
            <a:pPr algn="ctr">
              <a:lnSpc>
                <a:spcPct val="150000"/>
              </a:lnSpc>
            </a:pPr>
            <a:r>
              <a:rPr lang="en-US" sz="2000" b="1" dirty="0">
                <a:solidFill>
                  <a:schemeClr val="bg1"/>
                </a:solidFill>
                <a:latin typeface="Arial" panose="020B0604020202020204" pitchFamily="34" charset="0"/>
                <a:cs typeface="Arial" panose="020B0604020202020204" pitchFamily="34" charset="0"/>
              </a:rPr>
              <a:t>Challenges of the Negation Approach</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Problems are not identified in structured or static contexts</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They cannot be approached or worked through effectively by depending on frameworks or processes that are static. </a:t>
            </a:r>
          </a:p>
          <a:p>
            <a:pPr marL="342900" indent="-342900">
              <a:lnSpc>
                <a:spcPct val="150000"/>
              </a:lnSpc>
              <a:buFont typeface="Wingdings" panose="05000000000000000000" pitchFamily="2" charset="2"/>
              <a:buChar char="v"/>
            </a:pPr>
            <a:r>
              <a:rPr lang="en-US" sz="2000" dirty="0">
                <a:solidFill>
                  <a:schemeClr val="bg1"/>
                </a:solidFill>
                <a:latin typeface="Arial" panose="020B0604020202020204" pitchFamily="34" charset="0"/>
                <a:cs typeface="Arial" panose="020B0604020202020204" pitchFamily="34" charset="0"/>
              </a:rPr>
              <a:t>Problems are not anticipated to produce an ultimate end product or known answer when it is effectively dealt with. </a:t>
            </a:r>
          </a:p>
        </p:txBody>
      </p:sp>
    </p:spTree>
    <p:extLst>
      <p:ext uri="{BB962C8B-B14F-4D97-AF65-F5344CB8AC3E}">
        <p14:creationId xmlns:p14="http://schemas.microsoft.com/office/powerpoint/2010/main" val="1157631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561474" y="171529"/>
            <a:ext cx="10972800" cy="879628"/>
          </a:xfrm>
        </p:spPr>
        <p:txBody>
          <a:bodyPr/>
          <a:lstStyle/>
          <a:p>
            <a:pPr algn="ctr"/>
            <a:r>
              <a:rPr lang="en-US" sz="3200" dirty="0"/>
              <a:t>Conclusion</a:t>
            </a:r>
          </a:p>
        </p:txBody>
      </p:sp>
      <p:sp>
        <p:nvSpPr>
          <p:cNvPr id="5" name="TextBox 4">
            <a:extLst>
              <a:ext uri="{FF2B5EF4-FFF2-40B4-BE49-F238E27FC236}">
                <a16:creationId xmlns:a16="http://schemas.microsoft.com/office/drawing/2014/main" id="{28A6E485-D983-4C42-8675-58F069C718DF}"/>
              </a:ext>
            </a:extLst>
          </p:cNvPr>
          <p:cNvSpPr txBox="1"/>
          <p:nvPr/>
        </p:nvSpPr>
        <p:spPr>
          <a:xfrm>
            <a:off x="176463" y="1042737"/>
            <a:ext cx="11694695" cy="5148332"/>
          </a:xfrm>
          <a:prstGeom prst="rect">
            <a:avLst/>
          </a:prstGeom>
          <a:noFill/>
        </p:spPr>
        <p:txBody>
          <a:bodyPr wrap="square" rtlCol="0">
            <a:spAutoFit/>
          </a:bodyPr>
          <a:lstStyle/>
          <a:p>
            <a:pPr>
              <a:lnSpc>
                <a:spcPct val="200000"/>
              </a:lnSpc>
            </a:pPr>
            <a:r>
              <a:rPr lang="en-US" sz="2400" dirty="0">
                <a:solidFill>
                  <a:schemeClr val="bg1"/>
                </a:solidFill>
                <a:latin typeface="Arial" panose="020B0604020202020204" pitchFamily="34" charset="0"/>
                <a:cs typeface="Arial" panose="020B0604020202020204" pitchFamily="34" charset="0"/>
              </a:rPr>
              <a:t>Concept formation is important is organizational science research as the concepts are meaning based categorizations therefore serving as fundamental science building blocks. However little attention and research has been put on concept formation issues which has made mis formed concepts to persist. Additionally, the inexplicit nature of the concepts have made organizational science to lag. Accurate organizational concepts are necessary for the progression of organizational science. </a:t>
            </a:r>
          </a:p>
          <a:p>
            <a:pPr>
              <a:lnSpc>
                <a:spcPct val="200000"/>
              </a:lnSpc>
            </a:pP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9687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2994388" y="171529"/>
            <a:ext cx="5143500" cy="879628"/>
          </a:xfrm>
        </p:spPr>
        <p:txBody>
          <a:bodyPr/>
          <a:lstStyle/>
          <a:p>
            <a:r>
              <a:rPr lang="en-US" dirty="0"/>
              <a:t>Questions</a:t>
            </a:r>
          </a:p>
        </p:txBody>
      </p:sp>
      <p:sp>
        <p:nvSpPr>
          <p:cNvPr id="3" name="TextBox 2">
            <a:extLst>
              <a:ext uri="{FF2B5EF4-FFF2-40B4-BE49-F238E27FC236}">
                <a16:creationId xmlns:a16="http://schemas.microsoft.com/office/drawing/2014/main" id="{BF9AC095-C742-42EF-B09D-1E07470E587C}"/>
              </a:ext>
            </a:extLst>
          </p:cNvPr>
          <p:cNvSpPr txBox="1"/>
          <p:nvPr/>
        </p:nvSpPr>
        <p:spPr>
          <a:xfrm>
            <a:off x="465221" y="1251284"/>
            <a:ext cx="11341768" cy="2932341"/>
          </a:xfrm>
          <a:prstGeom prst="rect">
            <a:avLst/>
          </a:prstGeom>
          <a:noFill/>
        </p:spPr>
        <p:txBody>
          <a:bodyPr wrap="square" rtlCol="0">
            <a:spAutoFit/>
          </a:bodyPr>
          <a:lstStyle/>
          <a:p>
            <a:pPr>
              <a:lnSpc>
                <a:spcPct val="200000"/>
              </a:lnSpc>
            </a:pPr>
            <a:r>
              <a:rPr lang="en-US" sz="2400" dirty="0">
                <a:solidFill>
                  <a:schemeClr val="bg1"/>
                </a:solidFill>
                <a:latin typeface="Arial" panose="020B0604020202020204" pitchFamily="34" charset="0"/>
                <a:cs typeface="Arial" panose="020B0604020202020204" pitchFamily="34" charset="0"/>
              </a:rPr>
              <a:t>Are call </a:t>
            </a:r>
            <a:r>
              <a:rPr lang="en-US" sz="2400" dirty="0" err="1">
                <a:solidFill>
                  <a:schemeClr val="bg1"/>
                </a:solidFill>
                <a:latin typeface="Arial" panose="020B0604020202020204" pitchFamily="34" charset="0"/>
                <a:cs typeface="Arial" panose="020B0604020202020204" pitchFamily="34" charset="0"/>
              </a:rPr>
              <a:t>centres</a:t>
            </a:r>
            <a:r>
              <a:rPr lang="en-US" sz="2400" dirty="0">
                <a:solidFill>
                  <a:schemeClr val="bg1"/>
                </a:solidFill>
                <a:latin typeface="Arial" panose="020B0604020202020204" pitchFamily="34" charset="0"/>
                <a:cs typeface="Arial" panose="020B0604020202020204" pitchFamily="34" charset="0"/>
              </a:rPr>
              <a:t> effective in managing customer needs?</a:t>
            </a:r>
          </a:p>
          <a:p>
            <a:pPr>
              <a:lnSpc>
                <a:spcPct val="200000"/>
              </a:lnSpc>
            </a:pPr>
            <a:r>
              <a:rPr lang="en-US" sz="2400" dirty="0">
                <a:solidFill>
                  <a:schemeClr val="bg1"/>
                </a:solidFill>
                <a:latin typeface="Arial" panose="020B0604020202020204" pitchFamily="34" charset="0"/>
                <a:cs typeface="Arial" panose="020B0604020202020204" pitchFamily="34" charset="0"/>
              </a:rPr>
              <a:t>What are customer’s expectations from call center representative during voice to voice encounters?</a:t>
            </a:r>
          </a:p>
          <a:p>
            <a:pPr>
              <a:lnSpc>
                <a:spcPct val="200000"/>
              </a:lnSpc>
            </a:pPr>
            <a:r>
              <a:rPr lang="en-US" sz="2400" dirty="0">
                <a:solidFill>
                  <a:schemeClr val="bg1"/>
                </a:solidFill>
                <a:latin typeface="Arial" panose="020B0604020202020204" pitchFamily="34" charset="0"/>
                <a:cs typeface="Arial" panose="020B0604020202020204" pitchFamily="34" charset="0"/>
              </a:rPr>
              <a:t>What aspect characterize a service oriented CCR?</a:t>
            </a:r>
          </a:p>
        </p:txBody>
      </p:sp>
    </p:spTree>
    <p:extLst>
      <p:ext uri="{BB962C8B-B14F-4D97-AF65-F5344CB8AC3E}">
        <p14:creationId xmlns:p14="http://schemas.microsoft.com/office/powerpoint/2010/main" val="4193286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AC7D2A7-7192-4F25-9EA6-B709E6BD9A64}"/>
              </a:ext>
            </a:extLst>
          </p:cNvPr>
          <p:cNvSpPr>
            <a:spLocks noGrp="1"/>
          </p:cNvSpPr>
          <p:nvPr>
            <p:ph type="body" idx="1"/>
          </p:nvPr>
        </p:nvSpPr>
        <p:spPr>
          <a:xfrm>
            <a:off x="256674" y="1491916"/>
            <a:ext cx="11630526" cy="3449052"/>
          </a:xfrm>
        </p:spPr>
        <p:txBody>
          <a:bodyPr>
            <a:noAutofit/>
          </a:bodyPr>
          <a:lstStyle/>
          <a:p>
            <a:pPr>
              <a:lnSpc>
                <a:spcPct val="170000"/>
              </a:lnSpc>
            </a:pPr>
            <a:r>
              <a:rPr lang="en-US" sz="2400" b="0" i="0" dirty="0">
                <a:effectLst/>
                <a:latin typeface="Arial" panose="020B0604020202020204" pitchFamily="34" charset="0"/>
              </a:rPr>
              <a:t>Article 3</a:t>
            </a:r>
          </a:p>
          <a:p>
            <a:pPr algn="l">
              <a:lnSpc>
                <a:spcPct val="170000"/>
              </a:lnSpc>
            </a:pPr>
            <a:r>
              <a:rPr lang="en-US" sz="2400" b="0" i="0" dirty="0">
                <a:effectLst/>
                <a:latin typeface="Arial" panose="020B0604020202020204" pitchFamily="34" charset="0"/>
              </a:rPr>
              <a:t>Burgers, A., de Ruyter, K., Keen, C., &amp; </a:t>
            </a:r>
            <a:r>
              <a:rPr lang="en-US" sz="2400" b="0" i="0" dirty="0" err="1">
                <a:effectLst/>
                <a:latin typeface="Arial" panose="020B0604020202020204" pitchFamily="34" charset="0"/>
              </a:rPr>
              <a:t>Streukens</a:t>
            </a:r>
            <a:r>
              <a:rPr lang="en-US" sz="2400" b="0" i="0" dirty="0">
                <a:effectLst/>
                <a:latin typeface="Arial" panose="020B0604020202020204" pitchFamily="34" charset="0"/>
              </a:rPr>
              <a:t>, S. (2000). Customer expectation dimensions of voice‐to‐voice service encounters: a scale‐development study. </a:t>
            </a:r>
            <a:r>
              <a:rPr lang="en-US" sz="2400" b="0" i="1" dirty="0">
                <a:effectLst/>
                <a:latin typeface="Arial" panose="020B0604020202020204" pitchFamily="34" charset="0"/>
              </a:rPr>
              <a:t>International Journal of Service Industry Management</a:t>
            </a:r>
            <a:r>
              <a:rPr lang="en-US" sz="2400" b="0" i="0" dirty="0">
                <a:effectLst/>
                <a:latin typeface="Arial" panose="020B0604020202020204" pitchFamily="34" charset="0"/>
              </a:rPr>
              <a:t>.</a:t>
            </a:r>
            <a:endParaRPr lang="en-US" sz="2400" dirty="0"/>
          </a:p>
        </p:txBody>
      </p:sp>
    </p:spTree>
    <p:extLst>
      <p:ext uri="{BB962C8B-B14F-4D97-AF65-F5344CB8AC3E}">
        <p14:creationId xmlns:p14="http://schemas.microsoft.com/office/powerpoint/2010/main" val="2612910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561474" y="171529"/>
            <a:ext cx="10972800" cy="646618"/>
          </a:xfrm>
        </p:spPr>
        <p:txBody>
          <a:bodyPr/>
          <a:lstStyle/>
          <a:p>
            <a:pPr algn="ctr"/>
            <a:r>
              <a:rPr lang="en-US" sz="3200" dirty="0"/>
              <a:t>Introduction</a:t>
            </a:r>
          </a:p>
        </p:txBody>
      </p:sp>
      <p:sp>
        <p:nvSpPr>
          <p:cNvPr id="5" name="TextBox 4">
            <a:extLst>
              <a:ext uri="{FF2B5EF4-FFF2-40B4-BE49-F238E27FC236}">
                <a16:creationId xmlns:a16="http://schemas.microsoft.com/office/drawing/2014/main" id="{28A6E485-D983-4C42-8675-58F069C718DF}"/>
              </a:ext>
            </a:extLst>
          </p:cNvPr>
          <p:cNvSpPr txBox="1"/>
          <p:nvPr/>
        </p:nvSpPr>
        <p:spPr>
          <a:xfrm>
            <a:off x="176463" y="1042737"/>
            <a:ext cx="11694695" cy="5615704"/>
          </a:xfrm>
          <a:prstGeom prst="rect">
            <a:avLst/>
          </a:prstGeom>
          <a:noFill/>
        </p:spPr>
        <p:txBody>
          <a:bodyPr wrap="square" rtlCol="0">
            <a:spAutoFit/>
          </a:bodyPr>
          <a:lstStyle/>
          <a:p>
            <a:pPr marL="342900" indent="-342900">
              <a:lnSpc>
                <a:spcPct val="150000"/>
              </a:lnSpc>
              <a:buFont typeface="Wingdings" panose="05000000000000000000" pitchFamily="2" charset="2"/>
              <a:buChar char="v"/>
            </a:pPr>
            <a:r>
              <a:rPr lang="en-US" sz="2200" dirty="0">
                <a:solidFill>
                  <a:schemeClr val="bg1"/>
                </a:solidFill>
                <a:latin typeface="Arial" panose="020B0604020202020204" pitchFamily="34" charset="0"/>
                <a:cs typeface="Arial" panose="020B0604020202020204" pitchFamily="34" charset="0"/>
              </a:rPr>
              <a:t>Technological evolution and advancements in information communication has changed the process of doing business including marketing. Organizations have included communication platforms such as call centers to integrate sale functions and services </a:t>
            </a:r>
          </a:p>
          <a:p>
            <a:pPr marL="342900" indent="-342900">
              <a:lnSpc>
                <a:spcPct val="150000"/>
              </a:lnSpc>
              <a:buFont typeface="Wingdings" panose="05000000000000000000" pitchFamily="2" charset="2"/>
              <a:buChar char="v"/>
            </a:pPr>
            <a:r>
              <a:rPr lang="en-US" sz="2200" dirty="0">
                <a:solidFill>
                  <a:schemeClr val="bg1"/>
                </a:solidFill>
                <a:latin typeface="Arial" panose="020B0604020202020204" pitchFamily="34" charset="0"/>
                <a:cs typeface="Arial" panose="020B0604020202020204" pitchFamily="34" charset="0"/>
              </a:rPr>
              <a:t>Call centers handle both voice to voice and voice to technology responses between the customers and organizations. Call centers are crucial in providing customer related information and an interaction channel between customers and organizations. </a:t>
            </a:r>
          </a:p>
          <a:p>
            <a:pPr marL="342900" indent="-342900">
              <a:lnSpc>
                <a:spcPct val="150000"/>
              </a:lnSpc>
              <a:buFont typeface="Wingdings" panose="05000000000000000000" pitchFamily="2" charset="2"/>
              <a:buChar char="v"/>
            </a:pPr>
            <a:r>
              <a:rPr lang="en-US" sz="2200" dirty="0">
                <a:solidFill>
                  <a:schemeClr val="bg1"/>
                </a:solidFill>
                <a:latin typeface="Arial" panose="020B0604020202020204" pitchFamily="34" charset="0"/>
                <a:cs typeface="Arial" panose="020B0604020202020204" pitchFamily="34" charset="0"/>
              </a:rPr>
              <a:t>With increased importance of call centers to the customer service operations, is changing service evaluations. While it is crucial to understand customer expectations, there is limited literature as to what and the level of customer expectations regarding contact or call center representatives. The study sought to develop an instrument that could be used to measure customer expectations in voice to voice encounters. </a:t>
            </a:r>
          </a:p>
        </p:txBody>
      </p:sp>
    </p:spTree>
    <p:extLst>
      <p:ext uri="{BB962C8B-B14F-4D97-AF65-F5344CB8AC3E}">
        <p14:creationId xmlns:p14="http://schemas.microsoft.com/office/powerpoint/2010/main" val="3462347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561474" y="171529"/>
            <a:ext cx="10972800" cy="879628"/>
          </a:xfrm>
        </p:spPr>
        <p:txBody>
          <a:bodyPr/>
          <a:lstStyle/>
          <a:p>
            <a:pPr algn="ctr"/>
            <a:r>
              <a:rPr lang="en-US" sz="3200" dirty="0"/>
              <a:t>An empirical study</a:t>
            </a:r>
          </a:p>
        </p:txBody>
      </p:sp>
      <p:sp>
        <p:nvSpPr>
          <p:cNvPr id="5" name="TextBox 4">
            <a:extLst>
              <a:ext uri="{FF2B5EF4-FFF2-40B4-BE49-F238E27FC236}">
                <a16:creationId xmlns:a16="http://schemas.microsoft.com/office/drawing/2014/main" id="{28A6E485-D983-4C42-8675-58F069C718DF}"/>
              </a:ext>
            </a:extLst>
          </p:cNvPr>
          <p:cNvSpPr txBox="1"/>
          <p:nvPr/>
        </p:nvSpPr>
        <p:spPr>
          <a:xfrm>
            <a:off x="176463" y="1042737"/>
            <a:ext cx="11694695" cy="5113644"/>
          </a:xfrm>
          <a:prstGeom prst="rect">
            <a:avLst/>
          </a:prstGeom>
          <a:noFill/>
        </p:spPr>
        <p:txBody>
          <a:bodyPr wrap="square" rtlCol="0">
            <a:spAutoFit/>
          </a:bodyPr>
          <a:lstStyle/>
          <a:p>
            <a:pPr algn="ctr">
              <a:lnSpc>
                <a:spcPct val="150000"/>
              </a:lnSpc>
            </a:pPr>
            <a:r>
              <a:rPr lang="en-US" sz="2000" b="1" dirty="0">
                <a:solidFill>
                  <a:schemeClr val="bg1"/>
                </a:solidFill>
                <a:latin typeface="Arial" panose="020B0604020202020204" pitchFamily="34" charset="0"/>
                <a:cs typeface="Arial" panose="020B0604020202020204" pitchFamily="34" charset="0"/>
              </a:rPr>
              <a:t>Research Design</a:t>
            </a:r>
          </a:p>
          <a:p>
            <a:pPr marL="342900" indent="-342900">
              <a:lnSpc>
                <a:spcPct val="150000"/>
              </a:lnSpc>
              <a:buFont typeface="Wingdings" panose="05000000000000000000" pitchFamily="2" charset="2"/>
              <a:buChar char="q"/>
            </a:pPr>
            <a:r>
              <a:rPr lang="en-US" sz="2000" dirty="0">
                <a:solidFill>
                  <a:schemeClr val="bg1"/>
                </a:solidFill>
                <a:latin typeface="Arial" panose="020B0604020202020204" pitchFamily="34" charset="0"/>
                <a:cs typeface="Arial" panose="020B0604020202020204" pitchFamily="34" charset="0"/>
              </a:rPr>
              <a:t>A study was conducted among Dutch respondents who had contacted a call center. </a:t>
            </a:r>
          </a:p>
          <a:p>
            <a:pPr marL="342900" indent="-342900">
              <a:lnSpc>
                <a:spcPct val="150000"/>
              </a:lnSpc>
              <a:buFont typeface="Wingdings" panose="05000000000000000000" pitchFamily="2" charset="2"/>
              <a:buChar char="q"/>
            </a:pPr>
            <a:r>
              <a:rPr lang="en-US" sz="2000" dirty="0">
                <a:solidFill>
                  <a:schemeClr val="bg1"/>
                </a:solidFill>
                <a:latin typeface="Arial" panose="020B0604020202020204" pitchFamily="34" charset="0"/>
                <a:cs typeface="Arial" panose="020B0604020202020204" pitchFamily="34" charset="0"/>
              </a:rPr>
              <a:t>A questionnaire was developed that contained 13 items measuring the attributes associated with service oriented CCRs. </a:t>
            </a:r>
          </a:p>
          <a:p>
            <a:pPr marL="342900" indent="-342900">
              <a:lnSpc>
                <a:spcPct val="150000"/>
              </a:lnSpc>
              <a:buFont typeface="Wingdings" panose="05000000000000000000" pitchFamily="2" charset="2"/>
              <a:buChar char="q"/>
            </a:pPr>
            <a:r>
              <a:rPr lang="en-US" sz="2000" dirty="0">
                <a:solidFill>
                  <a:schemeClr val="bg1"/>
                </a:solidFill>
                <a:latin typeface="Arial" panose="020B0604020202020204" pitchFamily="34" charset="0"/>
                <a:cs typeface="Arial" panose="020B0604020202020204" pitchFamily="34" charset="0"/>
              </a:rPr>
              <a:t>15 personal interview were conducted with the customers which were used to develop questionnaires for the study. </a:t>
            </a:r>
          </a:p>
          <a:p>
            <a:pPr marL="342900" indent="-342900">
              <a:lnSpc>
                <a:spcPct val="150000"/>
              </a:lnSpc>
              <a:buFont typeface="Wingdings" panose="05000000000000000000" pitchFamily="2" charset="2"/>
              <a:buChar char="q"/>
            </a:pPr>
            <a:r>
              <a:rPr lang="en-US" sz="2000" dirty="0">
                <a:solidFill>
                  <a:schemeClr val="bg1"/>
                </a:solidFill>
                <a:latin typeface="Arial" panose="020B0604020202020204" pitchFamily="34" charset="0"/>
                <a:cs typeface="Arial" panose="020B0604020202020204" pitchFamily="34" charset="0"/>
              </a:rPr>
              <a:t>The study included 211 participants who filled the questionnaires. 5 questionnaires were however excluded as they were incomplete and contained mistakes. The remaining 206 formed the sample size for the study. </a:t>
            </a:r>
          </a:p>
          <a:p>
            <a:pPr marL="342900" indent="-342900">
              <a:lnSpc>
                <a:spcPct val="150000"/>
              </a:lnSpc>
              <a:buFont typeface="Wingdings" panose="05000000000000000000" pitchFamily="2" charset="2"/>
              <a:buChar char="q"/>
            </a:pPr>
            <a:r>
              <a:rPr lang="en-US" sz="2000" dirty="0">
                <a:solidFill>
                  <a:schemeClr val="bg1"/>
                </a:solidFill>
                <a:latin typeface="Arial" panose="020B0604020202020204" pitchFamily="34" charset="0"/>
                <a:cs typeface="Arial" panose="020B0604020202020204" pitchFamily="34" charset="0"/>
              </a:rPr>
              <a:t>The 13 attributes were then interpreted and loaded to the scales that included adaptiveness, assurance, empathy and authority. </a:t>
            </a:r>
          </a:p>
        </p:txBody>
      </p:sp>
    </p:spTree>
    <p:extLst>
      <p:ext uri="{BB962C8B-B14F-4D97-AF65-F5344CB8AC3E}">
        <p14:creationId xmlns:p14="http://schemas.microsoft.com/office/powerpoint/2010/main" val="1998601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561474" y="171529"/>
            <a:ext cx="10972800" cy="879628"/>
          </a:xfrm>
        </p:spPr>
        <p:txBody>
          <a:bodyPr/>
          <a:lstStyle/>
          <a:p>
            <a:pPr algn="ctr"/>
            <a:r>
              <a:rPr lang="en-US" sz="3200" dirty="0"/>
              <a:t>Results</a:t>
            </a:r>
          </a:p>
        </p:txBody>
      </p:sp>
      <p:sp>
        <p:nvSpPr>
          <p:cNvPr id="5" name="TextBox 4">
            <a:extLst>
              <a:ext uri="{FF2B5EF4-FFF2-40B4-BE49-F238E27FC236}">
                <a16:creationId xmlns:a16="http://schemas.microsoft.com/office/drawing/2014/main" id="{28A6E485-D983-4C42-8675-58F069C718DF}"/>
              </a:ext>
            </a:extLst>
          </p:cNvPr>
          <p:cNvSpPr txBox="1"/>
          <p:nvPr/>
        </p:nvSpPr>
        <p:spPr>
          <a:xfrm>
            <a:off x="176463" y="1042737"/>
            <a:ext cx="11694695" cy="5404108"/>
          </a:xfrm>
          <a:prstGeom prst="rect">
            <a:avLst/>
          </a:prstGeom>
          <a:noFill/>
        </p:spPr>
        <p:txBody>
          <a:bodyPr wrap="square" rtlCol="0">
            <a:spAutoFit/>
          </a:bodyPr>
          <a:lstStyle/>
          <a:p>
            <a:pPr marL="342900" indent="-34290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Customers have perceived expectations regarding  the voice to voice interactions. These expectations influence how they evaluate and assess the quality of services provided by an organization. The results indicate that customers expect the call center representatives to adjust their behaviors to suit the customers. </a:t>
            </a:r>
          </a:p>
          <a:p>
            <a:pPr marL="342900" indent="-34290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The call center representatives are also requires to be skillful and competent to serve customers. </a:t>
            </a:r>
          </a:p>
          <a:p>
            <a:pPr marL="342900" indent="-34290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Customers expect CCR to handle their information discreetly.</a:t>
            </a:r>
          </a:p>
          <a:p>
            <a:pPr marL="342900" indent="-342900">
              <a:lnSpc>
                <a:spcPct val="200000"/>
              </a:lnSpc>
              <a:buFont typeface="Wingdings" panose="05000000000000000000" pitchFamily="2" charset="2"/>
              <a:buChar char="q"/>
            </a:pPr>
            <a:r>
              <a:rPr lang="en-US" sz="2200" dirty="0">
                <a:solidFill>
                  <a:schemeClr val="bg1"/>
                </a:solidFill>
                <a:latin typeface="Arial" panose="020B0604020202020204" pitchFamily="34" charset="0"/>
                <a:cs typeface="Arial" panose="020B0604020202020204" pitchFamily="34" charset="0"/>
              </a:rPr>
              <a:t>CCR also have empathize with the customers situations and emotions. </a:t>
            </a:r>
          </a:p>
        </p:txBody>
      </p:sp>
    </p:spTree>
    <p:extLst>
      <p:ext uri="{BB962C8B-B14F-4D97-AF65-F5344CB8AC3E}">
        <p14:creationId xmlns:p14="http://schemas.microsoft.com/office/powerpoint/2010/main" val="3271462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FBAB08B8-3DB3-4637-AE23-B8DB96D9FCEC}"/>
              </a:ext>
            </a:extLst>
          </p:cNvPr>
          <p:cNvSpPr>
            <a:spLocks noGrp="1"/>
          </p:cNvSpPr>
          <p:nvPr>
            <p:ph type="ctrTitle"/>
          </p:nvPr>
        </p:nvSpPr>
        <p:spPr>
          <a:xfrm>
            <a:off x="2994388" y="171529"/>
            <a:ext cx="5143500" cy="879628"/>
          </a:xfrm>
        </p:spPr>
        <p:txBody>
          <a:bodyPr/>
          <a:lstStyle/>
          <a:p>
            <a:r>
              <a:rPr lang="en-US" dirty="0"/>
              <a:t>Questions</a:t>
            </a:r>
          </a:p>
        </p:txBody>
      </p:sp>
      <p:sp>
        <p:nvSpPr>
          <p:cNvPr id="3" name="TextBox 2">
            <a:extLst>
              <a:ext uri="{FF2B5EF4-FFF2-40B4-BE49-F238E27FC236}">
                <a16:creationId xmlns:a16="http://schemas.microsoft.com/office/drawing/2014/main" id="{146950B2-5A22-4F67-91BB-17DA3018DD0A}"/>
              </a:ext>
            </a:extLst>
          </p:cNvPr>
          <p:cNvSpPr txBox="1"/>
          <p:nvPr/>
        </p:nvSpPr>
        <p:spPr>
          <a:xfrm>
            <a:off x="240632" y="1187116"/>
            <a:ext cx="11470105" cy="3671005"/>
          </a:xfrm>
          <a:prstGeom prst="rect">
            <a:avLst/>
          </a:prstGeom>
          <a:noFill/>
        </p:spPr>
        <p:txBody>
          <a:bodyPr wrap="square" rtlCol="0">
            <a:spAutoFit/>
          </a:bodyPr>
          <a:lstStyle/>
          <a:p>
            <a:pPr>
              <a:lnSpc>
                <a:spcPct val="200000"/>
              </a:lnSpc>
            </a:pPr>
            <a:r>
              <a:rPr lang="en-US" sz="2400" dirty="0">
                <a:solidFill>
                  <a:schemeClr val="bg1"/>
                </a:solidFill>
                <a:latin typeface="Arial" panose="020B0604020202020204" pitchFamily="34" charset="0"/>
                <a:cs typeface="Arial" panose="020B0604020202020204" pitchFamily="34" charset="0"/>
              </a:rPr>
              <a:t>How does specification of concepts of with negation principle delimit delineating it meaning boundaries?</a:t>
            </a:r>
          </a:p>
          <a:p>
            <a:pPr>
              <a:lnSpc>
                <a:spcPct val="200000"/>
              </a:lnSpc>
            </a:pPr>
            <a:r>
              <a:rPr lang="en-US" sz="2400" dirty="0">
                <a:solidFill>
                  <a:schemeClr val="bg1"/>
                </a:solidFill>
                <a:latin typeface="Arial" panose="020B0604020202020204" pitchFamily="34" charset="0"/>
                <a:cs typeface="Arial" panose="020B0604020202020204" pitchFamily="34" charset="0"/>
              </a:rPr>
              <a:t>How can the </a:t>
            </a:r>
            <a:r>
              <a:rPr lang="en-US" sz="2400" dirty="0" err="1">
                <a:solidFill>
                  <a:schemeClr val="bg1"/>
                </a:solidFill>
                <a:latin typeface="Arial" panose="020B0604020202020204" pitchFamily="34" charset="0"/>
                <a:cs typeface="Arial" panose="020B0604020202020204" pitchFamily="34" charset="0"/>
              </a:rPr>
              <a:t>misformed</a:t>
            </a:r>
            <a:r>
              <a:rPr lang="en-US" sz="2400" dirty="0">
                <a:solidFill>
                  <a:schemeClr val="bg1"/>
                </a:solidFill>
                <a:latin typeface="Arial" panose="020B0604020202020204" pitchFamily="34" charset="0"/>
                <a:cs typeface="Arial" panose="020B0604020202020204" pitchFamily="34" charset="0"/>
              </a:rPr>
              <a:t> concepts be addressed effectively?</a:t>
            </a:r>
          </a:p>
          <a:p>
            <a:pPr>
              <a:lnSpc>
                <a:spcPct val="200000"/>
              </a:lnSpc>
            </a:pPr>
            <a:r>
              <a:rPr lang="en-US" sz="2400" dirty="0">
                <a:solidFill>
                  <a:schemeClr val="bg1"/>
                </a:solidFill>
                <a:latin typeface="Arial" panose="020B0604020202020204" pitchFamily="34" charset="0"/>
                <a:cs typeface="Arial" panose="020B0604020202020204" pitchFamily="34" charset="0"/>
              </a:rPr>
              <a:t>How can an organization concept be formed while maintain an appropriate level of abstraction?</a:t>
            </a:r>
          </a:p>
        </p:txBody>
      </p:sp>
    </p:spTree>
    <p:extLst>
      <p:ext uri="{BB962C8B-B14F-4D97-AF65-F5344CB8AC3E}">
        <p14:creationId xmlns:p14="http://schemas.microsoft.com/office/powerpoint/2010/main" val="160932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4C2A7-EC84-4D8C-9CA2-F6AE46F51FB6}"/>
              </a:ext>
            </a:extLst>
          </p:cNvPr>
          <p:cNvSpPr>
            <a:spLocks noGrp="1"/>
          </p:cNvSpPr>
          <p:nvPr>
            <p:ph type="title"/>
          </p:nvPr>
        </p:nvSpPr>
        <p:spPr>
          <a:xfrm>
            <a:off x="831850" y="1"/>
            <a:ext cx="10515600" cy="682388"/>
          </a:xfrm>
        </p:spPr>
        <p:txBody>
          <a:bodyPr/>
          <a:lstStyle/>
          <a:p>
            <a:r>
              <a:rPr lang="en-US" cap="none" dirty="0"/>
              <a:t>REFERENCES</a:t>
            </a:r>
          </a:p>
        </p:txBody>
      </p:sp>
      <p:sp>
        <p:nvSpPr>
          <p:cNvPr id="3" name="Text Placeholder 2">
            <a:extLst>
              <a:ext uri="{FF2B5EF4-FFF2-40B4-BE49-F238E27FC236}">
                <a16:creationId xmlns:a16="http://schemas.microsoft.com/office/drawing/2014/main" id="{56960426-AAA6-4126-93AF-30F7DEE010A4}"/>
              </a:ext>
            </a:extLst>
          </p:cNvPr>
          <p:cNvSpPr>
            <a:spLocks noGrp="1"/>
          </p:cNvSpPr>
          <p:nvPr>
            <p:ph type="body" idx="1"/>
          </p:nvPr>
        </p:nvSpPr>
        <p:spPr>
          <a:xfrm>
            <a:off x="216569" y="736979"/>
            <a:ext cx="11863136" cy="5827594"/>
          </a:xfrm>
        </p:spPr>
        <p:txBody>
          <a:bodyPr/>
          <a:lstStyle/>
          <a:p>
            <a:pPr algn="l">
              <a:lnSpc>
                <a:spcPct val="150000"/>
              </a:lnSpc>
            </a:pPr>
            <a:r>
              <a:rPr lang="en-US" sz="2000" b="0" i="0" dirty="0">
                <a:effectLst/>
                <a:latin typeface="Arial" panose="020B0604020202020204" pitchFamily="34" charset="0"/>
                <a:cs typeface="Arial" panose="020B0604020202020204" pitchFamily="34" charset="0"/>
              </a:rPr>
              <a:t>Burgers, A., de Ruyter, K., Keen, C., &amp; </a:t>
            </a:r>
            <a:r>
              <a:rPr lang="en-US" sz="2000" b="0" i="0" dirty="0" err="1">
                <a:effectLst/>
                <a:latin typeface="Arial" panose="020B0604020202020204" pitchFamily="34" charset="0"/>
                <a:cs typeface="Arial" panose="020B0604020202020204" pitchFamily="34" charset="0"/>
              </a:rPr>
              <a:t>Streukens</a:t>
            </a:r>
            <a:r>
              <a:rPr lang="en-US" sz="2000" b="0" i="0" dirty="0">
                <a:effectLst/>
                <a:latin typeface="Arial" panose="020B0604020202020204" pitchFamily="34" charset="0"/>
                <a:cs typeface="Arial" panose="020B0604020202020204" pitchFamily="34" charset="0"/>
              </a:rPr>
              <a:t>, S. (2000). Customer expectation dimensions of voice‐to‐voice service encounters: a scale‐development study. </a:t>
            </a:r>
            <a:r>
              <a:rPr lang="en-US" sz="2000" b="0" i="1" dirty="0">
                <a:effectLst/>
                <a:latin typeface="Arial" panose="020B0604020202020204" pitchFamily="34" charset="0"/>
                <a:cs typeface="Arial" panose="020B0604020202020204" pitchFamily="34" charset="0"/>
              </a:rPr>
              <a:t>International Journal of Service Industry Management</a:t>
            </a:r>
            <a:r>
              <a:rPr lang="en-US" sz="2000" b="0" i="0" dirty="0">
                <a:effectLst/>
                <a:latin typeface="Arial" panose="020B0604020202020204" pitchFamily="34" charset="0"/>
                <a:cs typeface="Arial" panose="020B0604020202020204" pitchFamily="34" charset="0"/>
              </a:rPr>
              <a:t>.</a:t>
            </a:r>
          </a:p>
          <a:p>
            <a:pPr algn="l">
              <a:lnSpc>
                <a:spcPct val="150000"/>
              </a:lnSpc>
            </a:pPr>
            <a:r>
              <a:rPr lang="en-US" sz="2000" b="0" i="0" dirty="0">
                <a:effectLst/>
                <a:latin typeface="Arial" panose="020B0604020202020204" pitchFamily="34" charset="0"/>
                <a:cs typeface="Arial" panose="020B0604020202020204" pitchFamily="34" charset="0"/>
              </a:rPr>
              <a:t>Dabholkar, P. A., Shepherd, C. D., &amp; Thorpe, D. I. (2000). A comprehensive framework for service quality: an investigation of critical conceptual and measurement issues through a longitudinal study. </a:t>
            </a:r>
            <a:r>
              <a:rPr lang="en-US" sz="2000" b="0" i="1" dirty="0">
                <a:effectLst/>
                <a:latin typeface="Arial" panose="020B0604020202020204" pitchFamily="34" charset="0"/>
                <a:cs typeface="Arial" panose="020B0604020202020204" pitchFamily="34" charset="0"/>
              </a:rPr>
              <a:t>Journal of retailing</a:t>
            </a:r>
            <a:r>
              <a:rPr lang="en-US" sz="2000" b="0" i="0" dirty="0">
                <a:effectLst/>
                <a:latin typeface="Arial" panose="020B0604020202020204" pitchFamily="34" charset="0"/>
                <a:cs typeface="Arial" panose="020B0604020202020204" pitchFamily="34" charset="0"/>
              </a:rPr>
              <a:t>, </a:t>
            </a:r>
            <a:r>
              <a:rPr lang="en-US" sz="2000" b="0" i="1" dirty="0">
                <a:effectLst/>
                <a:latin typeface="Arial" panose="020B0604020202020204" pitchFamily="34" charset="0"/>
                <a:cs typeface="Arial" panose="020B0604020202020204" pitchFamily="34" charset="0"/>
              </a:rPr>
              <a:t>76</a:t>
            </a:r>
            <a:r>
              <a:rPr lang="en-US" sz="2000" b="0" i="0" dirty="0">
                <a:effectLst/>
                <a:latin typeface="Arial" panose="020B0604020202020204" pitchFamily="34" charset="0"/>
                <a:cs typeface="Arial" panose="020B0604020202020204" pitchFamily="34" charset="0"/>
              </a:rPr>
              <a:t>(2), 139-173.</a:t>
            </a:r>
          </a:p>
          <a:p>
            <a:pPr algn="l">
              <a:lnSpc>
                <a:spcPct val="150000"/>
              </a:lnSpc>
            </a:pPr>
            <a:r>
              <a:rPr lang="en-US" sz="2000" b="0" i="0" dirty="0" err="1">
                <a:effectLst/>
                <a:latin typeface="Arial" panose="020B0604020202020204" pitchFamily="34" charset="0"/>
                <a:cs typeface="Arial" panose="020B0604020202020204" pitchFamily="34" charset="0"/>
              </a:rPr>
              <a:t>Yg</a:t>
            </a:r>
            <a:r>
              <a:rPr lang="en-US" sz="2000" b="0" i="0" dirty="0">
                <a:effectLst/>
                <a:latin typeface="Arial" panose="020B0604020202020204" pitchFamily="34" charset="0"/>
                <a:cs typeface="Arial" panose="020B0604020202020204" pitchFamily="34" charset="0"/>
              </a:rPr>
              <a:t>, C. A. O. (1989). Concept fallibility in organizational science. </a:t>
            </a:r>
            <a:r>
              <a:rPr lang="en-US" sz="2000" b="0" i="1" dirty="0">
                <a:effectLst/>
                <a:latin typeface="Arial" panose="020B0604020202020204" pitchFamily="34" charset="0"/>
                <a:cs typeface="Arial" panose="020B0604020202020204" pitchFamily="34" charset="0"/>
              </a:rPr>
              <a:t>Academy of Management Review</a:t>
            </a:r>
            <a:r>
              <a:rPr lang="en-US" sz="2000" b="0" i="0" dirty="0">
                <a:effectLst/>
                <a:latin typeface="Arial" panose="020B0604020202020204" pitchFamily="34" charset="0"/>
                <a:cs typeface="Arial" panose="020B0604020202020204" pitchFamily="34" charset="0"/>
              </a:rPr>
              <a:t>, </a:t>
            </a:r>
            <a:r>
              <a:rPr lang="en-US" sz="2000" b="0" i="1" dirty="0">
                <a:effectLst/>
                <a:latin typeface="Arial" panose="020B0604020202020204" pitchFamily="34" charset="0"/>
                <a:cs typeface="Arial" panose="020B0604020202020204" pitchFamily="34" charset="0"/>
              </a:rPr>
              <a:t>14</a:t>
            </a:r>
            <a:r>
              <a:rPr lang="en-US" sz="2000" b="0" i="0" dirty="0">
                <a:effectLst/>
                <a:latin typeface="Arial" panose="020B0604020202020204" pitchFamily="34" charset="0"/>
                <a:cs typeface="Arial" panose="020B0604020202020204" pitchFamily="34" charset="0"/>
              </a:rPr>
              <a:t>(4), 579-594.</a:t>
            </a:r>
            <a:endParaRPr lang="en-US" sz="2000" dirty="0">
              <a:latin typeface="Arial" panose="020B0604020202020204" pitchFamily="34" charset="0"/>
              <a:cs typeface="Arial" panose="020B0604020202020204" pitchFamily="34" charset="0"/>
            </a:endParaRPr>
          </a:p>
          <a:p>
            <a:pPr algn="l">
              <a:lnSpc>
                <a:spcPct val="150000"/>
              </a:lnSpc>
            </a:pPr>
            <a:endParaRPr lang="en-US"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66E959E-B23F-467A-9B6E-30F9EE969EC2}"/>
              </a:ext>
            </a:extLst>
          </p:cNvPr>
          <p:cNvSpPr>
            <a:spLocks noGrp="1"/>
          </p:cNvSpPr>
          <p:nvPr>
            <p:ph type="sldNum" sz="quarter" idx="12"/>
          </p:nvPr>
        </p:nvSpPr>
        <p:spPr/>
        <p:txBody>
          <a:bodyPr/>
          <a:lstStyle/>
          <a:p>
            <a:fld id="{9EC71654-96A5-4280-94F3-931C61A9F92C}" type="slidenum">
              <a:rPr lang="en-US" smtClean="0"/>
              <a:pPr/>
              <a:t>18</a:t>
            </a:fld>
            <a:endParaRPr lang="en-US" dirty="0"/>
          </a:p>
        </p:txBody>
      </p:sp>
    </p:spTree>
    <p:extLst>
      <p:ext uri="{BB962C8B-B14F-4D97-AF65-F5344CB8AC3E}">
        <p14:creationId xmlns:p14="http://schemas.microsoft.com/office/powerpoint/2010/main" val="725098673"/>
      </p:ext>
    </p:extLst>
  </p:cSld>
  <p:clrMapOvr>
    <a:masterClrMapping/>
  </p:clrMapOvr>
</p:sld>
</file>

<file path=ppt/theme/theme1.xml><?xml version="1.0" encoding="utf-8"?>
<a:theme xmlns:a="http://schemas.openxmlformats.org/drawingml/2006/main" name="Office Theme">
  <a:themeElements>
    <a:clrScheme name="Contoso v1">
      <a:dk1>
        <a:sysClr val="windowText" lastClr="000000"/>
      </a:dk1>
      <a:lt1>
        <a:sysClr val="window" lastClr="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Contoso v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4076243_Blue spheres presentation_RVA_v5" id="{E4C0B511-76E7-4C07-AFEA-8FEA0A5A8C84}" vid="{3A463146-28EF-4F73-B63C-03710F66E2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0C07E3D-60A7-4F4E-8208-D9CCD01982CB}">
  <ds:schemaRefs>
    <ds:schemaRef ds:uri="http://schemas.microsoft.com/sharepoint/v3/contenttype/forms"/>
  </ds:schemaRefs>
</ds:datastoreItem>
</file>

<file path=customXml/itemProps2.xml><?xml version="1.0" encoding="utf-8"?>
<ds:datastoreItem xmlns:ds="http://schemas.openxmlformats.org/officeDocument/2006/customXml" ds:itemID="{631071E6-22AE-499A-B09C-BF21CF5F74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EA9B47F-3DD8-4645-81DC-B88780643C07}">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Blue spheres presentation</Template>
  <TotalTime>2325</TotalTime>
  <Words>2863</Words>
  <Application>Microsoft Office PowerPoint</Application>
  <PresentationFormat>Widescreen</PresentationFormat>
  <Paragraphs>113</Paragraphs>
  <Slides>18</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 Rounded MT Bold</vt:lpstr>
      <vt:lpstr>Calibri</vt:lpstr>
      <vt:lpstr>Corbel</vt:lpstr>
      <vt:lpstr>Corbel Headings</vt:lpstr>
      <vt:lpstr>Wingdings</vt:lpstr>
      <vt:lpstr>Office Theme</vt:lpstr>
      <vt:lpstr>Summary of reading materials PRESENTATION</vt:lpstr>
      <vt:lpstr>PowerPoint Presentation</vt:lpstr>
      <vt:lpstr>PowerPoint Presentation</vt:lpstr>
      <vt:lpstr>Methodology</vt:lpstr>
      <vt:lpstr>Results</vt:lpstr>
      <vt:lpstr>Questions</vt:lpstr>
      <vt:lpstr>PowerPoint Presentation</vt:lpstr>
      <vt:lpstr>Introduction</vt:lpstr>
      <vt:lpstr>Differences between Theoretical and empirical concepts</vt:lpstr>
      <vt:lpstr>Approach to concept formation</vt:lpstr>
      <vt:lpstr>Conclusion</vt:lpstr>
      <vt:lpstr>Questions</vt:lpstr>
      <vt:lpstr>PowerPoint Presentation</vt:lpstr>
      <vt:lpstr>Introduction</vt:lpstr>
      <vt:lpstr>An empirical study</vt:lpstr>
      <vt:lpstr>Results</vt:lpstr>
      <vt:lpstr>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My computer</dc:creator>
  <cp:lastModifiedBy>My computer</cp:lastModifiedBy>
  <cp:revision>150</cp:revision>
  <dcterms:created xsi:type="dcterms:W3CDTF">2021-05-26T05:13:41Z</dcterms:created>
  <dcterms:modified xsi:type="dcterms:W3CDTF">2021-10-15T15:55:19Z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